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5" r:id="rId13"/>
    <p:sldId id="276" r:id="rId14"/>
    <p:sldId id="267" r:id="rId15"/>
    <p:sldId id="268" r:id="rId16"/>
    <p:sldId id="269" r:id="rId17"/>
    <p:sldId id="270" r:id="rId18"/>
    <p:sldId id="278" r:id="rId19"/>
    <p:sldId id="271" r:id="rId20"/>
    <p:sldId id="272" r:id="rId21"/>
    <p:sldId id="273" r:id="rId22"/>
    <p:sldId id="279" r:id="rId23"/>
  </p:sldIdLst>
  <p:sldSz cx="18288000" cy="10287000"/>
  <p:notesSz cx="6858000" cy="9144000"/>
  <p:embeddedFontLst>
    <p:embeddedFont>
      <p:font typeface="Arimo" panose="020B0604020202020204" charset="0"/>
      <p:regular r:id="rId24"/>
    </p:embeddedFont>
    <p:embeddedFont>
      <p:font typeface="Arimo Bold" panose="020B0604020202020204" charset="0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DejaVu Serif" panose="020B0604020202020204" charset="0"/>
      <p:regular r:id="rId30"/>
    </p:embeddedFont>
    <p:embeddedFont>
      <p:font typeface="Open Sans Bold" panose="020B060402020202020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8A654C-92EF-4744-AAB1-F67AFCFB75E5}" v="374" dt="2021-01-28T18:33:36.508"/>
    <p1510:client id="{60268F6A-9652-4744-9FF4-D9C9C34812A6}" v="88" dt="2021-01-28T23:02:24.6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108" y="1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media/media1.wmv>
</file>

<file path=ppt/media/media2.wmv>
</file>

<file path=ppt/media/media3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/cs_intro.asp" TargetMode="External"/><Relationship Id="rId2" Type="http://schemas.openxmlformats.org/officeDocument/2006/relationships/hyperlink" Target="https://www.geeksforgeeks.org/csharp-programming-&#160;%20&#160;%20&#160;language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tackoverflow.com/" TargetMode="External"/><Relationship Id="rId5" Type="http://schemas.openxmlformats.org/officeDocument/2006/relationships/hyperlink" Target="https://docs.microsoft.com/tr-tr/dotnet/csharp/" TargetMode="External"/><Relationship Id="rId4" Type="http://schemas.openxmlformats.org/officeDocument/2006/relationships/hyperlink" Target="https://www.canva.com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57200" y="904509"/>
            <a:ext cx="19202400" cy="867685"/>
            <a:chOff x="0" y="0"/>
            <a:chExt cx="25603200" cy="1156913"/>
          </a:xfrm>
        </p:grpSpPr>
        <p:sp>
          <p:nvSpPr>
            <p:cNvPr id="3" name="AutoShape 3"/>
            <p:cNvSpPr/>
            <p:nvPr/>
          </p:nvSpPr>
          <p:spPr>
            <a:xfrm>
              <a:off x="0" y="1021446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38100"/>
              <a:ext cx="217381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12222" y="1661426"/>
            <a:ext cx="19381494" cy="6397120"/>
            <a:chOff x="2123304" y="76200"/>
            <a:chExt cx="25841991" cy="8529494"/>
          </a:xfrm>
        </p:grpSpPr>
        <p:sp>
          <p:nvSpPr>
            <p:cNvPr id="6" name="AutoShape 6"/>
            <p:cNvSpPr/>
            <p:nvPr/>
          </p:nvSpPr>
          <p:spPr>
            <a:xfrm>
              <a:off x="2272932" y="5706568"/>
              <a:ext cx="24384001" cy="2899126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2123304" y="6611946"/>
              <a:ext cx="25841991" cy="544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44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679332" y="76200"/>
              <a:ext cx="23699742" cy="452888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8892"/>
                </a:lnSpc>
              </a:pPr>
              <a:r>
                <a:rPr lang="en-US" sz="8000" dirty="0">
                  <a:solidFill>
                    <a:srgbClr val="7E6B73"/>
                  </a:solidFill>
                  <a:latin typeface="Open Sans Bold"/>
                </a:rPr>
                <a:t>PROJECT-III</a:t>
              </a:r>
            </a:p>
            <a:p>
              <a:pPr algn="l">
                <a:lnSpc>
                  <a:spcPts val="8892"/>
                </a:lnSpc>
              </a:pPr>
              <a:r>
                <a:rPr lang="en-US" sz="8000" dirty="0">
                  <a:solidFill>
                    <a:srgbClr val="7E6B73"/>
                  </a:solidFill>
                  <a:latin typeface="Open Sans Bold"/>
                </a:rPr>
                <a:t>​DEU-CENG CHESS</a:t>
              </a:r>
              <a:r>
                <a:rPr lang="tr-TR" sz="8000" dirty="0">
                  <a:solidFill>
                    <a:srgbClr val="7E6B73"/>
                  </a:solidFill>
                  <a:latin typeface="Open Sans Bold"/>
                </a:rPr>
                <a:t> </a:t>
              </a:r>
              <a:r>
                <a:rPr lang="en-US" sz="8000" dirty="0">
                  <a:solidFill>
                    <a:srgbClr val="7E6B73"/>
                  </a:solidFill>
                  <a:latin typeface="Open Sans Bold"/>
                </a:rPr>
                <a:t>​CME1251-PROJECT BASED LEARNING​</a:t>
              </a:r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9052276"/>
            <a:ext cx="3092251" cy="127555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393284" y="0"/>
            <a:ext cx="1686322" cy="1577276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1684674" cy="1577276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-1704700" y="4086388"/>
            <a:ext cx="11139369" cy="4584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21"/>
              </a:lnSpc>
            </a:pPr>
            <a:endParaRPr dirty="0"/>
          </a:p>
          <a:p>
            <a:pPr algn="ctr">
              <a:lnSpc>
                <a:spcPts val="4521"/>
              </a:lnSpc>
            </a:pPr>
            <a:endParaRPr dirty="0"/>
          </a:p>
          <a:p>
            <a:pPr algn="ctr">
              <a:lnSpc>
                <a:spcPts val="4521"/>
              </a:lnSpc>
            </a:pPr>
            <a:endParaRPr dirty="0"/>
          </a:p>
          <a:p>
            <a:pPr algn="ctr">
              <a:lnSpc>
                <a:spcPts val="4521"/>
              </a:lnSpc>
            </a:pPr>
            <a:r>
              <a:rPr lang="en-US" sz="3229" dirty="0">
                <a:solidFill>
                  <a:srgbClr val="000000"/>
                </a:solidFill>
                <a:latin typeface="DejaVu Serif"/>
              </a:rPr>
              <a:t>BY</a:t>
            </a:r>
          </a:p>
          <a:p>
            <a:pPr algn="ctr">
              <a:lnSpc>
                <a:spcPts val="4521"/>
              </a:lnSpc>
            </a:pPr>
            <a:r>
              <a:rPr lang="en-US" sz="3229" dirty="0">
                <a:solidFill>
                  <a:srgbClr val="000000"/>
                </a:solidFill>
                <a:latin typeface="DejaVu Serif"/>
              </a:rPr>
              <a:t>    2019510017​: ALİ ŞİYAR ARSLAN</a:t>
            </a:r>
          </a:p>
          <a:p>
            <a:pPr algn="ctr">
              <a:lnSpc>
                <a:spcPts val="4521"/>
              </a:lnSpc>
            </a:pPr>
            <a:r>
              <a:rPr lang="en-US" sz="3229" dirty="0">
                <a:solidFill>
                  <a:srgbClr val="000000"/>
                </a:solidFill>
                <a:latin typeface="DejaVu Serif"/>
              </a:rPr>
              <a:t>2013510131: FERHAT TEMÜR</a:t>
            </a:r>
          </a:p>
          <a:p>
            <a:pPr algn="ctr">
              <a:lnSpc>
                <a:spcPts val="4521"/>
              </a:lnSpc>
            </a:pPr>
            <a:r>
              <a:rPr lang="en-US" sz="3229" dirty="0">
                <a:solidFill>
                  <a:srgbClr val="000000"/>
                </a:solidFill>
                <a:latin typeface="DejaVu Serif"/>
              </a:rPr>
              <a:t>      2019510128: DENİZ KÜÇÜKKARA</a:t>
            </a:r>
          </a:p>
          <a:p>
            <a:pPr algn="ctr">
              <a:lnSpc>
                <a:spcPts val="4521"/>
              </a:lnSpc>
            </a:pPr>
            <a:endParaRPr lang="en-US" sz="3229" dirty="0">
              <a:solidFill>
                <a:srgbClr val="000000"/>
              </a:solidFill>
              <a:latin typeface="DejaVu Serif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935200" y="9563695"/>
            <a:ext cx="2590800" cy="6442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31"/>
              </a:lnSpc>
            </a:pPr>
            <a:r>
              <a:rPr lang="en-US" sz="3950" dirty="0">
                <a:solidFill>
                  <a:srgbClr val="000000"/>
                </a:solidFill>
                <a:latin typeface="Arimo"/>
              </a:rPr>
              <a:t>29.01.2021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903730"/>
            <a:chOff x="0" y="-76200"/>
            <a:chExt cx="25603200" cy="2538307"/>
          </a:xfrm>
        </p:grpSpPr>
        <p:sp>
          <p:nvSpPr>
            <p:cNvPr id="3" name="AutoShape 3"/>
            <p:cNvSpPr/>
            <p:nvPr/>
          </p:nvSpPr>
          <p:spPr>
            <a:xfrm>
              <a:off x="0" y="23266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914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6000" dirty="0">
                  <a:solidFill>
                    <a:srgbClr val="7E6B73"/>
                  </a:solidFill>
                  <a:latin typeface="Open Sans Bold"/>
                </a:rPr>
                <a:t>PROGRESS SUMMARY</a:t>
              </a:r>
            </a:p>
            <a:p>
              <a:pPr algn="l">
                <a:lnSpc>
                  <a:spcPts val="5040"/>
                </a:lnSpc>
              </a:pPr>
              <a:r>
                <a:rPr lang="en-US" sz="4800" dirty="0">
                  <a:solidFill>
                    <a:srgbClr val="7E6B73"/>
                  </a:solidFill>
                  <a:latin typeface="Open Sans Bold"/>
                </a:rPr>
                <a:t>ADDITIONAL IMPROVEMENT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92100" y="5984982"/>
            <a:ext cx="18986500" cy="4611625"/>
            <a:chOff x="0" y="0"/>
            <a:chExt cx="25315333" cy="6148833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pic>
        <p:nvPicPr>
          <p:cNvPr id="10" name="Picture 2" descr="Sosyal Medyada Sıkça Rastlanan 10 Zorlu İşe Çözüm Önerileri – 4 - B4Mind  Marka Danışmanlığı">
            <a:extLst>
              <a:ext uri="{FF2B5EF4-FFF2-40B4-BE49-F238E27FC236}">
                <a16:creationId xmlns:a16="http://schemas.microsoft.com/office/drawing/2014/main" id="{40229AF2-5C04-4283-9F24-467C14677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7200" y="6193290"/>
            <a:ext cx="6220703" cy="2599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Resim 10">
            <a:extLst>
              <a:ext uri="{FF2B5EF4-FFF2-40B4-BE49-F238E27FC236}">
                <a16:creationId xmlns:a16="http://schemas.microsoft.com/office/drawing/2014/main" id="{CF706540-9970-4BD0-8400-0280402E7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4345" y="-1118"/>
            <a:ext cx="3494763" cy="3775703"/>
          </a:xfrm>
          <a:prstGeom prst="rect">
            <a:avLst/>
          </a:prstGeom>
        </p:spPr>
      </p:pic>
      <p:sp>
        <p:nvSpPr>
          <p:cNvPr id="11" name="Metin kutusu 10">
            <a:extLst>
              <a:ext uri="{FF2B5EF4-FFF2-40B4-BE49-F238E27FC236}">
                <a16:creationId xmlns:a16="http://schemas.microsoft.com/office/drawing/2014/main" id="{23AD1DF9-306F-40FA-B899-9F81921502B2}"/>
              </a:ext>
            </a:extLst>
          </p:cNvPr>
          <p:cNvSpPr txBox="1"/>
          <p:nvPr/>
        </p:nvSpPr>
        <p:spPr>
          <a:xfrm>
            <a:off x="1905000" y="3086100"/>
            <a:ext cx="13944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400" dirty="0"/>
              <a:t>• G</a:t>
            </a:r>
            <a:r>
              <a:rPr lang="en-US" sz="5400" dirty="0" err="1"/>
              <a:t>ame</a:t>
            </a:r>
            <a:r>
              <a:rPr lang="en-US" sz="5400" dirty="0"/>
              <a:t> movements look alive instead of </a:t>
            </a:r>
            <a:r>
              <a:rPr lang="en-US" sz="5400"/>
              <a:t>cursors.</a:t>
            </a:r>
            <a:endParaRPr lang="tr-TR" sz="5400"/>
          </a:p>
          <a:p>
            <a:r>
              <a:rPr lang="tr-TR" sz="5400"/>
              <a:t>• </a:t>
            </a:r>
            <a:r>
              <a:rPr lang="en-US" sz="5400"/>
              <a:t>If the user presses </a:t>
            </a:r>
            <a:r>
              <a:rPr lang="tr-TR" sz="5400"/>
              <a:t>wrong </a:t>
            </a:r>
            <a:r>
              <a:rPr lang="en-US" sz="5400"/>
              <a:t>the game gives a warning</a:t>
            </a:r>
            <a:endParaRPr lang="tr-TR" sz="5400" dirty="0"/>
          </a:p>
        </p:txBody>
      </p:sp>
      <p:pic>
        <p:nvPicPr>
          <p:cNvPr id="13" name="Resim 12">
            <a:extLst>
              <a:ext uri="{FF2B5EF4-FFF2-40B4-BE49-F238E27FC236}">
                <a16:creationId xmlns:a16="http://schemas.microsoft.com/office/drawing/2014/main" id="{04F2B549-5728-4302-A845-B4C0ECAAB4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026" y="5998200"/>
            <a:ext cx="5227131" cy="996699"/>
          </a:xfrm>
          <a:prstGeom prst="rect">
            <a:avLst/>
          </a:prstGeom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7E7890E8-CE16-41A4-8511-4AB11FA527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412" y="6035072"/>
            <a:ext cx="4618840" cy="99669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256030"/>
            <a:chOff x="0" y="-76200"/>
            <a:chExt cx="25603200" cy="1674707"/>
          </a:xfrm>
        </p:grpSpPr>
        <p:sp>
          <p:nvSpPr>
            <p:cNvPr id="3" name="AutoShape 3"/>
            <p:cNvSpPr/>
            <p:nvPr/>
          </p:nvSpPr>
          <p:spPr>
            <a:xfrm>
              <a:off x="0" y="14630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008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5400" dirty="0">
                  <a:solidFill>
                    <a:srgbClr val="7E6B73"/>
                  </a:solidFill>
                  <a:latin typeface="Open Sans Bold"/>
                </a:rPr>
                <a:t>ALGORTHMS AND SOLUTİON STRATAGIES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92100" y="5984982"/>
            <a:ext cx="18986500" cy="4611625"/>
            <a:chOff x="0" y="0"/>
            <a:chExt cx="25315333" cy="6148833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pic>
        <p:nvPicPr>
          <p:cNvPr id="15" name="Resim 14">
            <a:extLst>
              <a:ext uri="{FF2B5EF4-FFF2-40B4-BE49-F238E27FC236}">
                <a16:creationId xmlns:a16="http://schemas.microsoft.com/office/drawing/2014/main" id="{FC9ABCD4-72D6-452E-BF3C-FB1FF686B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908471"/>
            <a:ext cx="16695548" cy="727362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256030"/>
            <a:chOff x="0" y="-76200"/>
            <a:chExt cx="25603200" cy="1674707"/>
          </a:xfrm>
        </p:grpSpPr>
        <p:sp>
          <p:nvSpPr>
            <p:cNvPr id="3" name="AutoShape 3"/>
            <p:cNvSpPr/>
            <p:nvPr/>
          </p:nvSpPr>
          <p:spPr>
            <a:xfrm>
              <a:off x="0" y="14630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008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5400" dirty="0">
                  <a:solidFill>
                    <a:srgbClr val="7E6B73"/>
                  </a:solidFill>
                  <a:latin typeface="Open Sans Bold"/>
                </a:rPr>
                <a:t>ALGORTHMS AND SOLUTİON STRATAGIES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92100" y="5984982"/>
            <a:ext cx="18986500" cy="4611625"/>
            <a:chOff x="0" y="0"/>
            <a:chExt cx="25315333" cy="6148833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pic>
        <p:nvPicPr>
          <p:cNvPr id="10" name="Resim 9">
            <a:extLst>
              <a:ext uri="{FF2B5EF4-FFF2-40B4-BE49-F238E27FC236}">
                <a16:creationId xmlns:a16="http://schemas.microsoft.com/office/drawing/2014/main" id="{91552F72-A6F6-421B-BB23-4A4EA820E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178972"/>
            <a:ext cx="17609822" cy="636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166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256030"/>
            <a:chOff x="0" y="-76200"/>
            <a:chExt cx="25603200" cy="1674707"/>
          </a:xfrm>
        </p:grpSpPr>
        <p:sp>
          <p:nvSpPr>
            <p:cNvPr id="3" name="AutoShape 3"/>
            <p:cNvSpPr/>
            <p:nvPr/>
          </p:nvSpPr>
          <p:spPr>
            <a:xfrm>
              <a:off x="0" y="14630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008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5400" dirty="0">
                  <a:solidFill>
                    <a:srgbClr val="7E6B73"/>
                  </a:solidFill>
                  <a:latin typeface="Open Sans Bold"/>
                </a:rPr>
                <a:t>ALGORTHMS AND SOLUTİON STRATAGIES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92100" y="5984982"/>
            <a:ext cx="18986500" cy="4611625"/>
            <a:chOff x="0" y="0"/>
            <a:chExt cx="25315333" cy="6148833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pic>
        <p:nvPicPr>
          <p:cNvPr id="11" name="Resim 10">
            <a:extLst>
              <a:ext uri="{FF2B5EF4-FFF2-40B4-BE49-F238E27FC236}">
                <a16:creationId xmlns:a16="http://schemas.microsoft.com/office/drawing/2014/main" id="{01857F43-81C5-47DC-ACD0-F27309B37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9" y="1973298"/>
            <a:ext cx="15994256" cy="789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253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256030"/>
            <a:chOff x="0" y="-76200"/>
            <a:chExt cx="25603200" cy="1674707"/>
          </a:xfrm>
        </p:grpSpPr>
        <p:sp>
          <p:nvSpPr>
            <p:cNvPr id="3" name="AutoShape 3"/>
            <p:cNvSpPr/>
            <p:nvPr/>
          </p:nvSpPr>
          <p:spPr>
            <a:xfrm>
              <a:off x="0" y="14630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008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5400" dirty="0">
                  <a:solidFill>
                    <a:srgbClr val="7E6B73"/>
                  </a:solidFill>
                  <a:latin typeface="Open Sans Bold"/>
                </a:rPr>
                <a:t>PROBLEMS ENCOUNTERED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92100" y="5984982"/>
            <a:ext cx="18986500" cy="4611625"/>
            <a:chOff x="0" y="0"/>
            <a:chExt cx="25315333" cy="6148833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sp>
        <p:nvSpPr>
          <p:cNvPr id="9" name="Metin kutusu 8">
            <a:extLst>
              <a:ext uri="{FF2B5EF4-FFF2-40B4-BE49-F238E27FC236}">
                <a16:creationId xmlns:a16="http://schemas.microsoft.com/office/drawing/2014/main" id="{70344CBF-0C4D-4B6C-A2BE-3A46BB495DB3}"/>
              </a:ext>
            </a:extLst>
          </p:cNvPr>
          <p:cNvSpPr txBox="1"/>
          <p:nvPr/>
        </p:nvSpPr>
        <p:spPr>
          <a:xfrm>
            <a:off x="1600200" y="2705100"/>
            <a:ext cx="1508760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400" dirty="0"/>
              <a:t>• </a:t>
            </a:r>
            <a:r>
              <a:rPr lang="en-US" sz="4400" dirty="0"/>
              <a:t>While doing the string mode, we also had a hard time breaking the string first. Because there were so many combinations. </a:t>
            </a:r>
            <a:endParaRPr lang="tr-TR" sz="4400" dirty="0"/>
          </a:p>
          <a:p>
            <a:r>
              <a:rPr lang="tr-TR" sz="4400" dirty="0"/>
              <a:t>• </a:t>
            </a:r>
            <a:r>
              <a:rPr lang="en-US" sz="4400" dirty="0"/>
              <a:t>More than one value could not be returned in functions. If we need a solution to solve this problem, we created a static variable.</a:t>
            </a:r>
            <a:endParaRPr lang="tr-TR" sz="4400" dirty="0"/>
          </a:p>
          <a:p>
            <a:endParaRPr lang="tr-TR" dirty="0"/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FEB2C69B-2C39-4B28-AAC2-63BA04538F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844" y="5621281"/>
            <a:ext cx="6726278" cy="3166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256030"/>
            <a:chOff x="0" y="-76200"/>
            <a:chExt cx="25603200" cy="1674707"/>
          </a:xfrm>
        </p:grpSpPr>
        <p:sp>
          <p:nvSpPr>
            <p:cNvPr id="3" name="AutoShape 3"/>
            <p:cNvSpPr/>
            <p:nvPr/>
          </p:nvSpPr>
          <p:spPr>
            <a:xfrm>
              <a:off x="0" y="14630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008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5400" dirty="0">
                  <a:solidFill>
                    <a:srgbClr val="7E6B73"/>
                  </a:solidFill>
                  <a:latin typeface="Open Sans Bold"/>
                </a:rPr>
                <a:t>SCREENSHOTS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5984982"/>
            <a:ext cx="16322648" cy="3709925"/>
            <a:chOff x="0" y="0"/>
            <a:chExt cx="21763531" cy="4946566"/>
          </a:xfrm>
        </p:grpSpPr>
        <p:sp>
          <p:nvSpPr>
            <p:cNvPr id="6" name="TextBox 6"/>
            <p:cNvSpPr txBox="1"/>
            <p:nvPr/>
          </p:nvSpPr>
          <p:spPr>
            <a:xfrm>
              <a:off x="0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pic>
        <p:nvPicPr>
          <p:cNvPr id="13" name="Resim 12">
            <a:extLst>
              <a:ext uri="{FF2B5EF4-FFF2-40B4-BE49-F238E27FC236}">
                <a16:creationId xmlns:a16="http://schemas.microsoft.com/office/drawing/2014/main" id="{9D15E64A-0002-4893-9AF2-52ACEA8F4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663814"/>
            <a:ext cx="7851232" cy="4994286"/>
          </a:xfrm>
          <a:prstGeom prst="rect">
            <a:avLst/>
          </a:prstGeom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72ECCBA6-AC66-4EF0-9E1C-201070A3C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663814"/>
            <a:ext cx="8594620" cy="606108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256030"/>
            <a:chOff x="0" y="-76200"/>
            <a:chExt cx="25603200" cy="1674707"/>
          </a:xfrm>
        </p:grpSpPr>
        <p:sp>
          <p:nvSpPr>
            <p:cNvPr id="3" name="AutoShape 3"/>
            <p:cNvSpPr/>
            <p:nvPr/>
          </p:nvSpPr>
          <p:spPr>
            <a:xfrm>
              <a:off x="0" y="14630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021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tr-TR" sz="5400">
                  <a:solidFill>
                    <a:srgbClr val="7E6B73"/>
                  </a:solidFill>
                  <a:latin typeface="Open Sans Bold"/>
                </a:rPr>
                <a:t>Video( Special Moves)</a:t>
              </a:r>
              <a:endParaRPr lang="en-US" sz="5400" dirty="0">
                <a:solidFill>
                  <a:srgbClr val="7E6B73"/>
                </a:solidFill>
                <a:latin typeface="Open Sans Bold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5984982"/>
            <a:ext cx="16322648" cy="3709925"/>
            <a:chOff x="0" y="0"/>
            <a:chExt cx="21763531" cy="4946566"/>
          </a:xfrm>
        </p:grpSpPr>
        <p:sp>
          <p:nvSpPr>
            <p:cNvPr id="6" name="TextBox 6"/>
            <p:cNvSpPr txBox="1"/>
            <p:nvPr/>
          </p:nvSpPr>
          <p:spPr>
            <a:xfrm>
              <a:off x="0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pic>
        <p:nvPicPr>
          <p:cNvPr id="8" name="Rok enpassant">
            <a:hlinkClick r:id="" action="ppaction://media"/>
            <a:extLst>
              <a:ext uri="{FF2B5EF4-FFF2-40B4-BE49-F238E27FC236}">
                <a16:creationId xmlns:a16="http://schemas.microsoft.com/office/drawing/2014/main" id="{D9CDCD28-F411-45A3-8D98-428494AC66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4024" y="2258694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5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256030"/>
            <a:chOff x="0" y="-76200"/>
            <a:chExt cx="25603200" cy="1674707"/>
          </a:xfrm>
        </p:grpSpPr>
        <p:sp>
          <p:nvSpPr>
            <p:cNvPr id="3" name="AutoShape 3"/>
            <p:cNvSpPr/>
            <p:nvPr/>
          </p:nvSpPr>
          <p:spPr>
            <a:xfrm>
              <a:off x="0" y="14630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008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tr-TR" sz="5400">
                  <a:solidFill>
                    <a:srgbClr val="7E6B73"/>
                  </a:solidFill>
                  <a:latin typeface="Open Sans Bold"/>
                </a:rPr>
                <a:t>Video 2(String Mode)</a:t>
              </a:r>
              <a:endParaRPr lang="en-US" sz="5400" dirty="0">
                <a:solidFill>
                  <a:srgbClr val="7E6B73"/>
                </a:solidFill>
                <a:latin typeface="Open Sans Bold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5984982"/>
            <a:ext cx="16322648" cy="3709925"/>
            <a:chOff x="0" y="0"/>
            <a:chExt cx="21763531" cy="4946566"/>
          </a:xfrm>
        </p:grpSpPr>
        <p:sp>
          <p:nvSpPr>
            <p:cNvPr id="6" name="TextBox 6"/>
            <p:cNvSpPr txBox="1"/>
            <p:nvPr/>
          </p:nvSpPr>
          <p:spPr>
            <a:xfrm>
              <a:off x="0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pic>
        <p:nvPicPr>
          <p:cNvPr id="8" name="stringmode">
            <a:hlinkClick r:id="" action="ppaction://media"/>
            <a:extLst>
              <a:ext uri="{FF2B5EF4-FFF2-40B4-BE49-F238E27FC236}">
                <a16:creationId xmlns:a16="http://schemas.microsoft.com/office/drawing/2014/main" id="{25A930B3-98F0-4BD3-B635-713D7F359E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2200" y="2367648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256030"/>
            <a:chOff x="0" y="-76200"/>
            <a:chExt cx="25603200" cy="1674707"/>
          </a:xfrm>
        </p:grpSpPr>
        <p:sp>
          <p:nvSpPr>
            <p:cNvPr id="3" name="AutoShape 3"/>
            <p:cNvSpPr/>
            <p:nvPr/>
          </p:nvSpPr>
          <p:spPr>
            <a:xfrm>
              <a:off x="0" y="14630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008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tr-TR" sz="5400">
                  <a:solidFill>
                    <a:srgbClr val="7E6B73"/>
                  </a:solidFill>
                  <a:latin typeface="Open Sans Bold"/>
                </a:rPr>
                <a:t>Video 3(Demo Mode)</a:t>
              </a:r>
              <a:endParaRPr lang="en-US" sz="5400" dirty="0">
                <a:solidFill>
                  <a:srgbClr val="7E6B73"/>
                </a:solidFill>
                <a:latin typeface="Open Sans Bold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5984982"/>
            <a:ext cx="16322648" cy="3709925"/>
            <a:chOff x="0" y="0"/>
            <a:chExt cx="21763531" cy="4946566"/>
          </a:xfrm>
        </p:grpSpPr>
        <p:sp>
          <p:nvSpPr>
            <p:cNvPr id="6" name="TextBox 6"/>
            <p:cNvSpPr txBox="1"/>
            <p:nvPr/>
          </p:nvSpPr>
          <p:spPr>
            <a:xfrm>
              <a:off x="0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pic>
        <p:nvPicPr>
          <p:cNvPr id="9" name="demomode">
            <a:hlinkClick r:id="" action="ppaction://media"/>
            <a:extLst>
              <a:ext uri="{FF2B5EF4-FFF2-40B4-BE49-F238E27FC236}">
                <a16:creationId xmlns:a16="http://schemas.microsoft.com/office/drawing/2014/main" id="{57C745C5-E586-483C-8F80-E5DC106C02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4600" y="266817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88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8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252220"/>
            <a:chOff x="0" y="-76200"/>
            <a:chExt cx="25603200" cy="1669627"/>
          </a:xfrm>
        </p:grpSpPr>
        <p:sp>
          <p:nvSpPr>
            <p:cNvPr id="3" name="AutoShape 3"/>
            <p:cNvSpPr/>
            <p:nvPr/>
          </p:nvSpPr>
          <p:spPr>
            <a:xfrm>
              <a:off x="0" y="145796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008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5400" dirty="0">
                  <a:solidFill>
                    <a:srgbClr val="7E6B73"/>
                  </a:solidFill>
                  <a:latin typeface="Open Sans Bold"/>
                </a:rPr>
                <a:t>CONCLUSION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49250" y="5981700"/>
            <a:ext cx="18986500" cy="4620388"/>
            <a:chOff x="0" y="0"/>
            <a:chExt cx="25315333" cy="6160517"/>
          </a:xfrm>
        </p:grpSpPr>
        <p:sp>
          <p:nvSpPr>
            <p:cNvPr id="6" name="AutoShape 6"/>
            <p:cNvSpPr/>
            <p:nvPr/>
          </p:nvSpPr>
          <p:spPr>
            <a:xfrm>
              <a:off x="0" y="3755984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504409"/>
              <a:ext cx="21433331" cy="4538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185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37995" y="2138485"/>
            <a:ext cx="17946665" cy="97770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4800" dirty="0">
                <a:solidFill>
                  <a:srgbClr val="000000"/>
                </a:solidFill>
                <a:latin typeface="Arimo Bold"/>
              </a:rPr>
              <a:t>                       </a:t>
            </a:r>
            <a:r>
              <a:rPr lang="en-US" sz="4000" dirty="0">
                <a:solidFill>
                  <a:srgbClr val="000000"/>
                </a:solidFill>
                <a:latin typeface="Arimo Bold"/>
              </a:rPr>
              <a:t>We Have Learned</a:t>
            </a:r>
            <a:endParaRPr lang="en-US" sz="4000" dirty="0">
              <a:solidFill>
                <a:srgbClr val="000000"/>
              </a:solidFill>
              <a:latin typeface="Arimo Bold"/>
              <a:ea typeface="Arimo Bold"/>
              <a:cs typeface="Arimo Bold"/>
            </a:endParaRPr>
          </a:p>
          <a:p>
            <a:pPr>
              <a:lnSpc>
                <a:spcPts val="5040"/>
              </a:lnSpc>
            </a:pPr>
            <a:endParaRPr lang="en-US" sz="4400" dirty="0">
              <a:solidFill>
                <a:srgbClr val="000000"/>
              </a:solidFill>
              <a:latin typeface="Arimo Bold"/>
              <a:ea typeface="Arimo Bold"/>
              <a:cs typeface="Arimo Bold"/>
            </a:endParaRPr>
          </a:p>
          <a:p>
            <a:pPr marL="366395" lvl="1">
              <a:lnSpc>
                <a:spcPts val="4759"/>
              </a:lnSpc>
            </a:pPr>
            <a:r>
              <a:rPr lang="tr-TR" sz="4800" dirty="0">
                <a:latin typeface="Arimo"/>
                <a:ea typeface="Arimo"/>
                <a:cs typeface="Arimo"/>
              </a:rPr>
              <a:t> • </a:t>
            </a:r>
            <a:r>
              <a:rPr lang="en-US" sz="4800" dirty="0">
                <a:solidFill>
                  <a:srgbClr val="000000"/>
                </a:solidFill>
                <a:latin typeface="Arimo"/>
              </a:rPr>
              <a:t>Basic principles of C#.</a:t>
            </a:r>
            <a:endParaRPr lang="en-US" sz="4800" dirty="0">
              <a:solidFill>
                <a:srgbClr val="000000"/>
              </a:solidFill>
              <a:latin typeface="Arimo"/>
              <a:ea typeface="Arimo"/>
              <a:cs typeface="Arimo"/>
            </a:endParaRPr>
          </a:p>
          <a:p>
            <a:pPr marL="366395" lvl="1">
              <a:lnSpc>
                <a:spcPts val="4759"/>
              </a:lnSpc>
            </a:pPr>
            <a:r>
              <a:rPr lang="tr-TR" sz="4800" dirty="0">
                <a:latin typeface="Arimo"/>
                <a:ea typeface="Arimo"/>
                <a:cs typeface="Arimo"/>
              </a:rPr>
              <a:t> • </a:t>
            </a:r>
            <a:r>
              <a:rPr lang="en-US" sz="4800" dirty="0">
                <a:solidFill>
                  <a:srgbClr val="000000"/>
                </a:solidFill>
                <a:latin typeface="Arimo"/>
              </a:rPr>
              <a:t>Making complex algorithms.</a:t>
            </a:r>
            <a:endParaRPr lang="en-US" sz="4800" dirty="0">
              <a:solidFill>
                <a:srgbClr val="000000"/>
              </a:solidFill>
              <a:latin typeface="Arimo"/>
              <a:ea typeface="Arimo"/>
              <a:cs typeface="Arimo"/>
            </a:endParaRPr>
          </a:p>
          <a:p>
            <a:pPr marL="366395" lvl="1">
              <a:lnSpc>
                <a:spcPts val="4759"/>
              </a:lnSpc>
            </a:pPr>
            <a:r>
              <a:rPr lang="tr-TR" sz="4800" dirty="0">
                <a:latin typeface="Arimo"/>
                <a:ea typeface="Arimo"/>
                <a:cs typeface="Arimo"/>
              </a:rPr>
              <a:t> • </a:t>
            </a:r>
            <a:r>
              <a:rPr lang="en-US" sz="4800" dirty="0">
                <a:solidFill>
                  <a:srgbClr val="000000"/>
                </a:solidFill>
                <a:latin typeface="Arimo"/>
              </a:rPr>
              <a:t>Team work.</a:t>
            </a:r>
            <a:endParaRPr lang="tr-TR" sz="4800" dirty="0">
              <a:solidFill>
                <a:srgbClr val="000000"/>
              </a:solidFill>
              <a:latin typeface="Arimo"/>
              <a:ea typeface="Arimo"/>
              <a:cs typeface="Arimo"/>
            </a:endParaRPr>
          </a:p>
          <a:p>
            <a:pPr marL="366395" lvl="1">
              <a:lnSpc>
                <a:spcPts val="4759"/>
              </a:lnSpc>
            </a:pPr>
            <a:r>
              <a:rPr lang="tr-TR" sz="4800" dirty="0">
                <a:latin typeface="Arimo"/>
                <a:ea typeface="Arimo"/>
                <a:cs typeface="Arimo"/>
              </a:rPr>
              <a:t> • </a:t>
            </a:r>
            <a:r>
              <a:rPr lang="en-US" sz="4800" dirty="0">
                <a:solidFill>
                  <a:srgbClr val="000000"/>
                </a:solidFill>
                <a:latin typeface="Arimo"/>
              </a:rPr>
              <a:t>Writing our own functions.</a:t>
            </a:r>
            <a:endParaRPr lang="tr-TR" sz="4800" dirty="0">
              <a:solidFill>
                <a:srgbClr val="000000"/>
              </a:solidFill>
              <a:latin typeface="Arimo"/>
              <a:ea typeface="Arimo"/>
              <a:cs typeface="Arimo"/>
            </a:endParaRPr>
          </a:p>
          <a:p>
            <a:r>
              <a:rPr lang="tr-TR" sz="4800" dirty="0">
                <a:latin typeface="Arimo"/>
                <a:ea typeface="Arimo"/>
                <a:cs typeface="Arimo"/>
              </a:rPr>
              <a:t>    • </a:t>
            </a:r>
            <a:r>
              <a:rPr lang="en-US" sz="4800" dirty="0">
                <a:latin typeface="Arimo"/>
                <a:ea typeface="Arimo"/>
                <a:cs typeface="Arimo"/>
              </a:rPr>
              <a:t>Thanks to this project, we gained Analytical thinking skills.</a:t>
            </a:r>
            <a:endParaRPr lang="tr-TR" sz="4800" dirty="0">
              <a:latin typeface="Arimo"/>
              <a:ea typeface="Arimo"/>
              <a:cs typeface="Arimo"/>
            </a:endParaRPr>
          </a:p>
          <a:p>
            <a:r>
              <a:rPr lang="tr-TR" sz="4800" dirty="0">
                <a:latin typeface="Arimo"/>
                <a:ea typeface="Arimo"/>
                <a:cs typeface="Arimo"/>
              </a:rPr>
              <a:t>    • </a:t>
            </a:r>
            <a:r>
              <a:rPr lang="en-US" sz="4800" dirty="0">
                <a:latin typeface="Arimo"/>
                <a:ea typeface="Arimo"/>
                <a:cs typeface="Arimo"/>
              </a:rPr>
              <a:t>It allowed us to see the relationships between events or </a:t>
            </a:r>
            <a:r>
              <a:rPr lang="tr-TR" sz="4800" dirty="0">
                <a:latin typeface="Arimo"/>
                <a:ea typeface="Arimo"/>
                <a:cs typeface="Arimo"/>
              </a:rPr>
              <a:t> </a:t>
            </a:r>
            <a:r>
              <a:rPr lang="en-US" sz="4800" dirty="0">
                <a:latin typeface="Arimo"/>
                <a:ea typeface="Arimo"/>
                <a:cs typeface="Arimo"/>
              </a:rPr>
              <a:t>situations.</a:t>
            </a:r>
            <a:endParaRPr lang="en-US" sz="4800" dirty="0">
              <a:cs typeface="Calibri"/>
            </a:endParaRPr>
          </a:p>
          <a:p>
            <a:r>
              <a:rPr lang="tr-TR" sz="4800" dirty="0">
                <a:latin typeface="Arimo"/>
                <a:ea typeface="Arimo"/>
                <a:cs typeface="Arimo"/>
              </a:rPr>
              <a:t>    • </a:t>
            </a:r>
            <a:r>
              <a:rPr lang="en-US" sz="4800" dirty="0">
                <a:latin typeface="Arimo"/>
                <a:ea typeface="Arimo"/>
                <a:cs typeface="Arimo"/>
              </a:rPr>
              <a:t>It helped us think creatively.</a:t>
            </a:r>
            <a:endParaRPr lang="en-US" sz="4800" dirty="0">
              <a:cs typeface="Calibri"/>
            </a:endParaRPr>
          </a:p>
          <a:p>
            <a:pPr marL="571500" indent="-571500">
              <a:buFont typeface="Arial"/>
              <a:buChar char="•"/>
            </a:pPr>
            <a:endParaRPr lang="en-US" sz="4000" dirty="0">
              <a:latin typeface="Arimo"/>
              <a:ea typeface="Arimo"/>
              <a:cs typeface="Arimo"/>
            </a:endParaRPr>
          </a:p>
          <a:p>
            <a:endParaRPr lang="en-US" sz="4000" dirty="0">
              <a:latin typeface="Calibri"/>
              <a:ea typeface="+mn-lt"/>
              <a:cs typeface="+mn-lt"/>
            </a:endParaRPr>
          </a:p>
          <a:p>
            <a:r>
              <a:rPr lang="tr-TR" sz="4000" dirty="0">
                <a:latin typeface="Arimo"/>
                <a:ea typeface="+mn-lt"/>
                <a:cs typeface="+mn-lt"/>
              </a:rPr>
              <a:t>    </a:t>
            </a:r>
            <a:endParaRPr lang="en-US" sz="4000" dirty="0">
              <a:latin typeface="Calibri"/>
              <a:ea typeface="Arimo"/>
              <a:cs typeface="Calibri"/>
            </a:endParaRPr>
          </a:p>
          <a:p>
            <a:pPr marL="733425" lvl="1" indent="-367030">
              <a:lnSpc>
                <a:spcPts val="4759"/>
              </a:lnSpc>
              <a:buFont typeface="Arial"/>
              <a:buChar char="•"/>
            </a:pPr>
            <a:endParaRPr lang="en-US" sz="4000" dirty="0">
              <a:solidFill>
                <a:srgbClr val="000000"/>
              </a:solidFill>
              <a:latin typeface="Arimo"/>
              <a:ea typeface="Arimo"/>
              <a:cs typeface="Arimo"/>
            </a:endParaRPr>
          </a:p>
          <a:p>
            <a:pPr>
              <a:lnSpc>
                <a:spcPts val="4759"/>
              </a:lnSpc>
            </a:pPr>
            <a:endParaRPr lang="en-US" sz="4000" dirty="0">
              <a:solidFill>
                <a:srgbClr val="000000"/>
              </a:solidFill>
              <a:latin typeface="Arimo"/>
              <a:ea typeface="Arimo"/>
              <a:cs typeface="Arimo"/>
            </a:endParaRPr>
          </a:p>
        </p:txBody>
      </p:sp>
      <p:pic>
        <p:nvPicPr>
          <p:cNvPr id="10" name="Picture 2" descr="Satranç Fotoğraflar, Resimler Ve Görseller - 123RF">
            <a:extLst>
              <a:ext uri="{FF2B5EF4-FFF2-40B4-BE49-F238E27FC236}">
                <a16:creationId xmlns:a16="http://schemas.microsoft.com/office/drawing/2014/main" id="{32AF01E2-FE7E-47AA-9900-8113340C1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0677" y="1919570"/>
            <a:ext cx="5811621" cy="3706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23866"/>
            <a:ext cx="19202400" cy="1492886"/>
            <a:chOff x="0" y="-114300"/>
            <a:chExt cx="25603200" cy="1990514"/>
          </a:xfrm>
        </p:grpSpPr>
        <p:sp>
          <p:nvSpPr>
            <p:cNvPr id="3" name="AutoShape 3"/>
            <p:cNvSpPr/>
            <p:nvPr/>
          </p:nvSpPr>
          <p:spPr>
            <a:xfrm>
              <a:off x="0" y="1740747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114300"/>
              <a:ext cx="21738131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839"/>
                </a:lnSpc>
              </a:pPr>
              <a:r>
                <a:rPr lang="en-US" sz="6600" dirty="0">
                  <a:solidFill>
                    <a:srgbClr val="7E6B73"/>
                  </a:solidFill>
                  <a:latin typeface="Open Sans Bold"/>
                </a:rPr>
                <a:t>OUTL</a:t>
              </a:r>
              <a:r>
                <a:rPr lang="tr-TR" sz="6600" dirty="0">
                  <a:solidFill>
                    <a:srgbClr val="7E6B73"/>
                  </a:solidFill>
                  <a:latin typeface="Open Sans Bold"/>
                </a:rPr>
                <a:t>I</a:t>
              </a:r>
              <a:r>
                <a:rPr lang="en-US" sz="6600" dirty="0">
                  <a:solidFill>
                    <a:srgbClr val="7E6B73"/>
                  </a:solidFill>
                  <a:latin typeface="Open Sans Bold"/>
                </a:rPr>
                <a:t>NE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92100" y="5984982"/>
            <a:ext cx="18986500" cy="4611625"/>
            <a:chOff x="0" y="0"/>
            <a:chExt cx="25315333" cy="6148833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sp>
        <p:nvSpPr>
          <p:cNvPr id="10" name="Metin kutusu 9">
            <a:extLst>
              <a:ext uri="{FF2B5EF4-FFF2-40B4-BE49-F238E27FC236}">
                <a16:creationId xmlns:a16="http://schemas.microsoft.com/office/drawing/2014/main" id="{29418623-4E36-45DF-8E0B-48E7274E3702}"/>
              </a:ext>
            </a:extLst>
          </p:cNvPr>
          <p:cNvSpPr txBox="1"/>
          <p:nvPr/>
        </p:nvSpPr>
        <p:spPr>
          <a:xfrm>
            <a:off x="399789" y="2118464"/>
            <a:ext cx="10439400" cy="714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dirty="0"/>
              <a:t>INTRODUCTION </a:t>
            </a:r>
          </a:p>
          <a:p>
            <a:r>
              <a:rPr lang="tr-TR" sz="4000" dirty="0"/>
              <a:t>PROGRESS SUMMARY</a:t>
            </a:r>
          </a:p>
          <a:p>
            <a:pPr lvl="1"/>
            <a:r>
              <a:rPr lang="tr-TR" sz="4000" dirty="0"/>
              <a:t>• </a:t>
            </a:r>
            <a:r>
              <a:rPr lang="tr-TR" sz="4000" dirty="0" err="1"/>
              <a:t>Requirments</a:t>
            </a:r>
            <a:endParaRPr lang="tr-TR" sz="4000" dirty="0"/>
          </a:p>
          <a:p>
            <a:pPr lvl="1"/>
            <a:r>
              <a:rPr lang="tr-TR" sz="4000" dirty="0"/>
              <a:t>• </a:t>
            </a:r>
            <a:r>
              <a:rPr lang="tr-TR" sz="4000" dirty="0" err="1"/>
              <a:t>Task</a:t>
            </a:r>
            <a:r>
              <a:rPr lang="tr-TR" sz="4000" dirty="0"/>
              <a:t> </a:t>
            </a:r>
            <a:r>
              <a:rPr lang="tr-TR" sz="4000" dirty="0" err="1"/>
              <a:t>Sharing</a:t>
            </a:r>
            <a:r>
              <a:rPr lang="tr-TR" sz="4000" dirty="0"/>
              <a:t>, </a:t>
            </a:r>
            <a:r>
              <a:rPr lang="tr-TR" sz="4000" dirty="0" err="1"/>
              <a:t>Scheduling</a:t>
            </a:r>
            <a:endParaRPr lang="tr-TR" sz="4000" dirty="0"/>
          </a:p>
          <a:p>
            <a:pPr lvl="1"/>
            <a:r>
              <a:rPr lang="tr-TR" sz="4000" dirty="0"/>
              <a:t>• </a:t>
            </a:r>
            <a:r>
              <a:rPr lang="tr-TR" sz="4000" dirty="0" err="1"/>
              <a:t>Completed</a:t>
            </a:r>
            <a:r>
              <a:rPr lang="tr-TR" sz="4000" dirty="0"/>
              <a:t> </a:t>
            </a:r>
            <a:r>
              <a:rPr lang="tr-TR" sz="4000" dirty="0" err="1"/>
              <a:t>Tasks</a:t>
            </a:r>
            <a:endParaRPr lang="tr-TR" sz="4000" dirty="0"/>
          </a:p>
          <a:p>
            <a:pPr lvl="1"/>
            <a:r>
              <a:rPr lang="tr-TR" sz="4000" dirty="0"/>
              <a:t>• </a:t>
            </a:r>
            <a:r>
              <a:rPr lang="tr-TR" sz="4000" dirty="0" err="1"/>
              <a:t>Incomplete</a:t>
            </a:r>
            <a:r>
              <a:rPr lang="tr-TR" sz="4000" dirty="0"/>
              <a:t> </a:t>
            </a:r>
            <a:r>
              <a:rPr lang="tr-TR" sz="4000" dirty="0" err="1"/>
              <a:t>Tasks</a:t>
            </a:r>
            <a:r>
              <a:rPr lang="tr-TR" sz="4000" dirty="0"/>
              <a:t>: </a:t>
            </a:r>
            <a:r>
              <a:rPr lang="tr-TR" sz="4000" dirty="0" err="1"/>
              <a:t>Reasons</a:t>
            </a:r>
            <a:r>
              <a:rPr lang="tr-TR" sz="4000" dirty="0"/>
              <a:t>, </a:t>
            </a:r>
            <a:r>
              <a:rPr lang="tr-TR" sz="4000" dirty="0" err="1"/>
              <a:t>Explanations</a:t>
            </a:r>
            <a:endParaRPr lang="tr-TR" sz="4000" dirty="0"/>
          </a:p>
          <a:p>
            <a:pPr lvl="1"/>
            <a:r>
              <a:rPr lang="tr-TR" sz="4000" dirty="0"/>
              <a:t>• </a:t>
            </a:r>
            <a:r>
              <a:rPr lang="tr-TR" sz="4000" dirty="0" err="1"/>
              <a:t>Additional</a:t>
            </a:r>
            <a:r>
              <a:rPr lang="tr-TR" sz="4000" dirty="0"/>
              <a:t> </a:t>
            </a:r>
            <a:r>
              <a:rPr lang="tr-TR" sz="4000" dirty="0" err="1"/>
              <a:t>Improvements</a:t>
            </a:r>
            <a:endParaRPr lang="tr-TR" sz="4000" dirty="0"/>
          </a:p>
          <a:p>
            <a:pPr lvl="1"/>
            <a:r>
              <a:rPr lang="tr-TR" sz="4000" dirty="0"/>
              <a:t>• </a:t>
            </a:r>
            <a:r>
              <a:rPr lang="tr-TR" sz="4000" dirty="0" err="1"/>
              <a:t>Problems</a:t>
            </a:r>
            <a:r>
              <a:rPr lang="tr-TR" sz="4000" dirty="0"/>
              <a:t> </a:t>
            </a:r>
            <a:r>
              <a:rPr lang="tr-TR" sz="4000" dirty="0" err="1"/>
              <a:t>Encountered</a:t>
            </a:r>
            <a:endParaRPr lang="tr-TR" sz="4000" dirty="0"/>
          </a:p>
          <a:p>
            <a:pPr lvl="1"/>
            <a:r>
              <a:rPr lang="tr-TR" sz="4000" dirty="0"/>
              <a:t>• </a:t>
            </a:r>
            <a:r>
              <a:rPr lang="tr-TR" sz="4000" dirty="0" err="1"/>
              <a:t>Algorithims</a:t>
            </a:r>
            <a:r>
              <a:rPr lang="tr-TR" sz="4000" dirty="0"/>
              <a:t> </a:t>
            </a:r>
            <a:r>
              <a:rPr lang="tr-TR" sz="4000" dirty="0" err="1"/>
              <a:t>and</a:t>
            </a:r>
            <a:r>
              <a:rPr lang="tr-TR" sz="4000" dirty="0"/>
              <a:t> Solution </a:t>
            </a:r>
            <a:r>
              <a:rPr lang="tr-TR" sz="4000" dirty="0" err="1"/>
              <a:t>Strategies</a:t>
            </a:r>
            <a:endParaRPr lang="tr-TR" sz="4000" dirty="0"/>
          </a:p>
          <a:p>
            <a:pPr lvl="1"/>
            <a:r>
              <a:rPr lang="tr-TR" sz="4000" dirty="0"/>
              <a:t>• </a:t>
            </a:r>
            <a:r>
              <a:rPr lang="tr-TR" sz="4000" dirty="0" err="1"/>
              <a:t>ScreenShots</a:t>
            </a:r>
            <a:endParaRPr lang="tr-TR" sz="4000" dirty="0"/>
          </a:p>
          <a:p>
            <a:pPr lvl="1"/>
            <a:r>
              <a:rPr lang="tr-TR" sz="4000" dirty="0"/>
              <a:t>• </a:t>
            </a:r>
            <a:r>
              <a:rPr lang="tr-TR" sz="4000" dirty="0" err="1"/>
              <a:t>Conclusion</a:t>
            </a:r>
            <a:r>
              <a:rPr lang="tr-TR" sz="4000" dirty="0"/>
              <a:t>, </a:t>
            </a:r>
            <a:r>
              <a:rPr lang="tr-TR" sz="4000" dirty="0" err="1"/>
              <a:t>References</a:t>
            </a:r>
            <a:endParaRPr lang="tr-TR" sz="4000" dirty="0"/>
          </a:p>
          <a:p>
            <a:endParaRPr lang="tr-TR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252220"/>
            <a:chOff x="0" y="-76200"/>
            <a:chExt cx="25603200" cy="1669627"/>
          </a:xfrm>
        </p:grpSpPr>
        <p:sp>
          <p:nvSpPr>
            <p:cNvPr id="3" name="AutoShape 3"/>
            <p:cNvSpPr/>
            <p:nvPr/>
          </p:nvSpPr>
          <p:spPr>
            <a:xfrm>
              <a:off x="0" y="145796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008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5400" dirty="0">
                  <a:solidFill>
                    <a:srgbClr val="7E6B73"/>
                  </a:solidFill>
                  <a:latin typeface="Open Sans Bold"/>
                </a:rPr>
                <a:t>REFERENCES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92100" y="5976219"/>
            <a:ext cx="18986500" cy="4620388"/>
            <a:chOff x="0" y="0"/>
            <a:chExt cx="25315333" cy="6160517"/>
          </a:xfrm>
        </p:grpSpPr>
        <p:sp>
          <p:nvSpPr>
            <p:cNvPr id="6" name="AutoShape 6"/>
            <p:cNvSpPr/>
            <p:nvPr/>
          </p:nvSpPr>
          <p:spPr>
            <a:xfrm>
              <a:off x="0" y="3755984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504409"/>
              <a:ext cx="21433331" cy="4538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185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928" y="2140034"/>
            <a:ext cx="16618446" cy="6626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0385" lvl="1">
              <a:lnSpc>
                <a:spcPts val="7015"/>
              </a:lnSpc>
            </a:pPr>
            <a:r>
              <a:rPr lang="tr-TR" sz="4800" dirty="0"/>
              <a:t>• </a:t>
            </a:r>
            <a:r>
              <a:rPr lang="en-US" sz="4800" dirty="0">
                <a:latin typeface="Arimo"/>
                <a:hlinkClick r:id="rId2"/>
              </a:rPr>
              <a:t>https://www.geeksforgeeks.org/csharp-programming-     language/</a:t>
            </a:r>
            <a:endParaRPr lang="tr-TR" dirty="0">
              <a:hlinkClick r:id="rId2"/>
            </a:endParaRPr>
          </a:p>
          <a:p>
            <a:pPr marL="540385" lvl="1">
              <a:lnSpc>
                <a:spcPts val="7015"/>
              </a:lnSpc>
            </a:pPr>
            <a:r>
              <a:rPr lang="tr-TR" sz="4800" dirty="0"/>
              <a:t>• </a:t>
            </a:r>
            <a:r>
              <a:rPr lang="en-US" sz="4800" dirty="0">
                <a:latin typeface="Arimo"/>
                <a:hlinkClick r:id="rId3"/>
              </a:rPr>
              <a:t>https://www.w3schools.com/cs/cs_intro.asp</a:t>
            </a:r>
            <a:endParaRPr lang="tr-TR" sz="4800">
              <a:latin typeface="Arimo"/>
              <a:ea typeface="Arimo"/>
              <a:cs typeface="Arimo"/>
            </a:endParaRPr>
          </a:p>
          <a:p>
            <a:pPr marL="540385" lvl="1">
              <a:lnSpc>
                <a:spcPts val="7015"/>
              </a:lnSpc>
            </a:pPr>
            <a:r>
              <a:rPr lang="tr-TR" sz="4800" dirty="0"/>
              <a:t>• </a:t>
            </a:r>
            <a:r>
              <a:rPr lang="en-US" sz="4800" dirty="0">
                <a:latin typeface="Arimo"/>
                <a:hlinkClick r:id="rId4"/>
              </a:rPr>
              <a:t>https://www.canva.com</a:t>
            </a:r>
            <a:endParaRPr lang="tr-TR" sz="4800">
              <a:latin typeface="Arimo"/>
              <a:ea typeface="Arimo"/>
              <a:cs typeface="Arimo"/>
            </a:endParaRPr>
          </a:p>
          <a:p>
            <a:r>
              <a:rPr lang="tr-TR" sz="4800" dirty="0"/>
              <a:t>    •</a:t>
            </a:r>
            <a:r>
              <a:rPr lang="tr-TR" sz="4800" dirty="0">
                <a:hlinkClick r:id="rId5"/>
              </a:rPr>
              <a:t>https://docs.microsoft.com/tr-tr/dotnet/csharp/</a:t>
            </a:r>
            <a:endParaRPr lang="tr-TR" sz="4800" dirty="0">
              <a:cs typeface="Calibri"/>
              <a:hlinkClick r:id="rId5"/>
            </a:endParaRPr>
          </a:p>
          <a:p>
            <a:r>
              <a:rPr lang="tr-TR" sz="4800" dirty="0"/>
              <a:t>    • </a:t>
            </a:r>
            <a:r>
              <a:rPr lang="tr-TR" sz="4800" dirty="0">
                <a:hlinkClick r:id="rId6"/>
              </a:rPr>
              <a:t>https://stackoverflow.com/</a:t>
            </a:r>
          </a:p>
          <a:p>
            <a:pPr marL="0" indent="0">
              <a:buNone/>
            </a:pPr>
            <a:endParaRPr lang="tr-TR" sz="4800" dirty="0">
              <a:cs typeface="Calibri"/>
            </a:endParaRPr>
          </a:p>
          <a:p>
            <a:pPr marL="1081405" lvl="1" indent="-540385">
              <a:lnSpc>
                <a:spcPts val="7015"/>
              </a:lnSpc>
              <a:buFont typeface="Arial"/>
              <a:buChar char="•"/>
            </a:pPr>
            <a:endParaRPr lang="en-US" sz="5011" dirty="0">
              <a:solidFill>
                <a:srgbClr val="000000"/>
              </a:solidFill>
              <a:latin typeface="Arimo"/>
              <a:ea typeface="Arimo"/>
              <a:cs typeface="Arim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709591"/>
            <a:ext cx="19202400" cy="870606"/>
            <a:chOff x="0" y="0"/>
            <a:chExt cx="25603200" cy="1160808"/>
          </a:xfrm>
        </p:grpSpPr>
        <p:sp>
          <p:nvSpPr>
            <p:cNvPr id="3" name="AutoShape 3"/>
            <p:cNvSpPr/>
            <p:nvPr/>
          </p:nvSpPr>
          <p:spPr>
            <a:xfrm>
              <a:off x="0" y="1025341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38100"/>
              <a:ext cx="21738131" cy="4538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92100" y="5976219"/>
            <a:ext cx="18986500" cy="4620388"/>
            <a:chOff x="0" y="0"/>
            <a:chExt cx="25315333" cy="6160517"/>
          </a:xfrm>
        </p:grpSpPr>
        <p:sp>
          <p:nvSpPr>
            <p:cNvPr id="6" name="AutoShape 6"/>
            <p:cNvSpPr/>
            <p:nvPr/>
          </p:nvSpPr>
          <p:spPr>
            <a:xfrm>
              <a:off x="0" y="3755984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504409"/>
              <a:ext cx="21433331" cy="4538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185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672796" y="2574156"/>
            <a:ext cx="10391031" cy="3390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400">
                <a:solidFill>
                  <a:srgbClr val="000000"/>
                </a:solidFill>
                <a:latin typeface="Arimo"/>
              </a:rPr>
              <a:t>Thank you for listening to us.</a:t>
            </a:r>
          </a:p>
          <a:p>
            <a:pPr algn="ctr">
              <a:lnSpc>
                <a:spcPts val="8959"/>
              </a:lnSpc>
            </a:pPr>
            <a:r>
              <a:rPr lang="en-US" sz="6400">
                <a:solidFill>
                  <a:srgbClr val="000000"/>
                </a:solidFill>
                <a:latin typeface="Arimo"/>
              </a:rPr>
              <a:t> </a:t>
            </a:r>
          </a:p>
          <a:p>
            <a:pPr algn="ctr">
              <a:lnSpc>
                <a:spcPts val="8960"/>
              </a:lnSpc>
            </a:pPr>
            <a:r>
              <a:rPr lang="en-US" sz="6400">
                <a:solidFill>
                  <a:srgbClr val="000000"/>
                </a:solidFill>
                <a:latin typeface="Arimo"/>
              </a:rPr>
              <a:t>Any questions?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64790" y="9172575"/>
            <a:ext cx="16794510" cy="59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>
                <a:solidFill>
                  <a:srgbClr val="000000"/>
                </a:solidFill>
                <a:latin typeface="Arimo"/>
              </a:rPr>
              <a:t>          DENİZ KÜÇÜKKARA               ALİ ŞİYAR ARSLAN                    FERHAT TEMUR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31558" y="0"/>
            <a:ext cx="14224884" cy="10287000"/>
          </a:xfrm>
          <a:prstGeom prst="rect">
            <a:avLst/>
          </a:prstGeom>
          <a:solidFill>
            <a:srgbClr val="3F62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6726" y="0"/>
            <a:ext cx="11756574" cy="10287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Resim 2" descr="metin içeren bir resim&#10;&#10;Açıklama otomatik olarak oluşturuldu">
            <a:extLst>
              <a:ext uri="{FF2B5EF4-FFF2-40B4-BE49-F238E27FC236}">
                <a16:creationId xmlns:a16="http://schemas.microsoft.com/office/drawing/2014/main" id="{EB400C1C-8836-41AA-9907-1077C65FA3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1" y="380229"/>
            <a:ext cx="6629400" cy="9370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35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256030"/>
            <a:chOff x="0" y="-76200"/>
            <a:chExt cx="25603200" cy="1674707"/>
          </a:xfrm>
        </p:grpSpPr>
        <p:sp>
          <p:nvSpPr>
            <p:cNvPr id="3" name="AutoShape 3"/>
            <p:cNvSpPr/>
            <p:nvPr/>
          </p:nvSpPr>
          <p:spPr>
            <a:xfrm>
              <a:off x="0" y="14630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0744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7200" dirty="0">
                  <a:solidFill>
                    <a:srgbClr val="7E6B73"/>
                  </a:solidFill>
                  <a:latin typeface="Open Sans Bold"/>
                </a:rPr>
                <a:t>INTRODUCTION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92100" y="5984982"/>
            <a:ext cx="18986500" cy="4611625"/>
            <a:chOff x="0" y="0"/>
            <a:chExt cx="25315333" cy="6148833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23040" y="1977625"/>
            <a:ext cx="15768735" cy="8005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tr-TR" sz="4400" dirty="0"/>
              <a:t>• </a:t>
            </a:r>
            <a:r>
              <a:rPr lang="en-US" sz="4400" dirty="0"/>
              <a:t>Chess is a board game played between two </a:t>
            </a:r>
            <a:endParaRPr lang="tr-TR" sz="4400" dirty="0"/>
          </a:p>
          <a:p>
            <a:r>
              <a:rPr lang="en-US" sz="4400" dirty="0"/>
              <a:t>players with a chessboard and pieces.</a:t>
            </a:r>
            <a:endParaRPr lang="tr-TR" sz="4400" dirty="0">
              <a:cs typeface="Calibri"/>
            </a:endParaRPr>
          </a:p>
          <a:p>
            <a:endParaRPr lang="en-US" sz="4400" dirty="0">
              <a:cs typeface="Calibri"/>
            </a:endParaRPr>
          </a:p>
          <a:p>
            <a:r>
              <a:rPr lang="tr-TR" sz="4400" dirty="0"/>
              <a:t>• </a:t>
            </a:r>
            <a:r>
              <a:rPr lang="en-US" sz="4400" dirty="0"/>
              <a:t>This game is played on an 8 × 8 square area called a chessboard.</a:t>
            </a:r>
            <a:endParaRPr lang="tr-TR" sz="4400" dirty="0"/>
          </a:p>
          <a:p>
            <a:endParaRPr lang="en-US" sz="4400" dirty="0"/>
          </a:p>
          <a:p>
            <a:r>
              <a:rPr lang="tr-TR" sz="4400" dirty="0"/>
              <a:t>• </a:t>
            </a:r>
            <a:r>
              <a:rPr lang="en-US" sz="4400" dirty="0"/>
              <a:t>It is played with 32 chess pieces.</a:t>
            </a:r>
            <a:endParaRPr lang="tr-TR" sz="4400" dirty="0"/>
          </a:p>
          <a:p>
            <a:endParaRPr lang="en-US" sz="4400" dirty="0"/>
          </a:p>
          <a:p>
            <a:r>
              <a:rPr lang="tr-TR" sz="4400" dirty="0"/>
              <a:t>• </a:t>
            </a:r>
            <a:r>
              <a:rPr lang="en-US" sz="4400" dirty="0"/>
              <a:t>The game is played with each player making one move at a time.</a:t>
            </a:r>
            <a:endParaRPr lang="tr-TR" sz="4400" dirty="0"/>
          </a:p>
          <a:p>
            <a:endParaRPr lang="en-US" sz="4400" dirty="0"/>
          </a:p>
          <a:p>
            <a:r>
              <a:rPr lang="tr-TR" sz="4400" dirty="0"/>
              <a:t>• </a:t>
            </a:r>
            <a:r>
              <a:rPr lang="en-US" sz="4400" dirty="0"/>
              <a:t>The aim of the game is to checkmate the opposite side's king.</a:t>
            </a:r>
            <a:endParaRPr lang="tr-TR" sz="4400" dirty="0"/>
          </a:p>
          <a:p>
            <a:pPr algn="just">
              <a:lnSpc>
                <a:spcPts val="5040"/>
              </a:lnSpc>
              <a:spcBef>
                <a:spcPct val="0"/>
              </a:spcBef>
            </a:pPr>
            <a:endParaRPr lang="en-US" sz="3600" dirty="0">
              <a:solidFill>
                <a:srgbClr val="000000"/>
              </a:solidFill>
              <a:latin typeface="DejaVu Serif"/>
            </a:endParaRPr>
          </a:p>
          <a:p>
            <a:pPr algn="just">
              <a:lnSpc>
                <a:spcPts val="5040"/>
              </a:lnSpc>
              <a:spcBef>
                <a:spcPct val="0"/>
              </a:spcBef>
            </a:pPr>
            <a:endParaRPr lang="en-US" sz="3600" dirty="0">
              <a:solidFill>
                <a:srgbClr val="000000"/>
              </a:solidFill>
              <a:latin typeface="DejaVu Serif"/>
            </a:endParaRPr>
          </a:p>
        </p:txBody>
      </p:sp>
      <p:pic>
        <p:nvPicPr>
          <p:cNvPr id="10" name="Picture 2" descr="Blog - Satrancın Tarihçesi Nedir, Satranç Nasıl Oynanır?">
            <a:extLst>
              <a:ext uri="{FF2B5EF4-FFF2-40B4-BE49-F238E27FC236}">
                <a16:creationId xmlns:a16="http://schemas.microsoft.com/office/drawing/2014/main" id="{1CBA026B-8967-473C-8561-C9F405E60B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0" y="1935176"/>
            <a:ext cx="4893890" cy="2097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57200" y="450506"/>
            <a:ext cx="19202400" cy="1691541"/>
            <a:chOff x="0" y="338799"/>
            <a:chExt cx="25603200" cy="2255388"/>
          </a:xfrm>
        </p:grpSpPr>
        <p:sp>
          <p:nvSpPr>
            <p:cNvPr id="3" name="AutoShape 3"/>
            <p:cNvSpPr/>
            <p:nvPr/>
          </p:nvSpPr>
          <p:spPr>
            <a:xfrm>
              <a:off x="0" y="245872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930400" y="338799"/>
              <a:ext cx="16510000" cy="201764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6000" dirty="0">
                  <a:solidFill>
                    <a:srgbClr val="7E6B73"/>
                  </a:solidFill>
                  <a:latin typeface="Open Sans Bold"/>
                </a:rPr>
                <a:t>PROGRESS SUMMARY</a:t>
              </a:r>
              <a:r>
                <a:rPr lang="tr-TR" sz="6000" dirty="0">
                  <a:solidFill>
                    <a:srgbClr val="7E6B73"/>
                  </a:solidFill>
                  <a:latin typeface="Open Sans Bold"/>
                </a:rPr>
                <a:t> </a:t>
              </a:r>
              <a:r>
                <a:rPr lang="en-US" sz="4800" dirty="0">
                  <a:solidFill>
                    <a:srgbClr val="7E6B73"/>
                  </a:solidFill>
                  <a:latin typeface="Open Sans Bold"/>
                </a:rPr>
                <a:t>REQUIREMENTS</a:t>
              </a:r>
              <a:endParaRPr lang="en-US" sz="6000" dirty="0">
                <a:solidFill>
                  <a:srgbClr val="7E6B73"/>
                </a:solidFill>
                <a:latin typeface="Open Sans Bold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722911" y="5696354"/>
            <a:ext cx="18986500" cy="4611625"/>
            <a:chOff x="0" y="0"/>
            <a:chExt cx="25315333" cy="6148833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12210" y="2599168"/>
            <a:ext cx="8122190" cy="49458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517109" lvl="1" indent="-758555">
              <a:lnSpc>
                <a:spcPts val="9837"/>
              </a:lnSpc>
              <a:buFont typeface="Arial"/>
              <a:buChar char="•"/>
            </a:pPr>
            <a:r>
              <a:rPr lang="en-US" sz="7026" dirty="0">
                <a:solidFill>
                  <a:srgbClr val="000000"/>
                </a:solidFill>
                <a:latin typeface="Arimo"/>
              </a:rPr>
              <a:t>C# knowledge</a:t>
            </a:r>
          </a:p>
          <a:p>
            <a:pPr marL="1517109" lvl="1" indent="-758555">
              <a:lnSpc>
                <a:spcPts val="9837"/>
              </a:lnSpc>
              <a:buFont typeface="Arial"/>
              <a:buChar char="•"/>
            </a:pPr>
            <a:r>
              <a:rPr lang="en-US" sz="7026" dirty="0">
                <a:solidFill>
                  <a:srgbClr val="000000"/>
                </a:solidFill>
                <a:latin typeface="Arimo"/>
              </a:rPr>
              <a:t>Visual Studio</a:t>
            </a:r>
          </a:p>
          <a:p>
            <a:pPr marL="1517109" lvl="1" indent="-758555">
              <a:lnSpc>
                <a:spcPts val="9837"/>
              </a:lnSpc>
              <a:buFont typeface="Arial"/>
              <a:buChar char="•"/>
            </a:pPr>
            <a:r>
              <a:rPr lang="en-US" sz="7026" dirty="0">
                <a:solidFill>
                  <a:srgbClr val="000000"/>
                </a:solidFill>
                <a:latin typeface="Arimo"/>
              </a:rPr>
              <a:t>Canva</a:t>
            </a:r>
          </a:p>
          <a:p>
            <a:pPr marL="1517108" lvl="1" indent="-758554">
              <a:lnSpc>
                <a:spcPts val="9837"/>
              </a:lnSpc>
              <a:buFont typeface="Arial"/>
              <a:buChar char="•"/>
            </a:pPr>
            <a:r>
              <a:rPr lang="en-US" sz="7026" dirty="0">
                <a:solidFill>
                  <a:srgbClr val="000000"/>
                </a:solidFill>
                <a:latin typeface="Arimo"/>
              </a:rPr>
              <a:t>Discord</a:t>
            </a:r>
          </a:p>
        </p:txBody>
      </p:sp>
      <p:pic>
        <p:nvPicPr>
          <p:cNvPr id="10" name="Picture 18">
            <a:extLst>
              <a:ext uri="{FF2B5EF4-FFF2-40B4-BE49-F238E27FC236}">
                <a16:creationId xmlns:a16="http://schemas.microsoft.com/office/drawing/2014/main" id="{74EB4E75-6183-43EE-B335-638067A53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5490" y="2326335"/>
            <a:ext cx="2454856" cy="271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2">
            <a:extLst>
              <a:ext uri="{FF2B5EF4-FFF2-40B4-BE49-F238E27FC236}">
                <a16:creationId xmlns:a16="http://schemas.microsoft.com/office/drawing/2014/main" id="{0F3AA112-60C8-4699-908B-106663E686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7105" y="5466751"/>
            <a:ext cx="4531564" cy="2834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>
            <a:extLst>
              <a:ext uri="{FF2B5EF4-FFF2-40B4-BE49-F238E27FC236}">
                <a16:creationId xmlns:a16="http://schemas.microsoft.com/office/drawing/2014/main" id="{835ED065-4A7D-4A57-93A3-4AAAC06AF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400" y="2599168"/>
            <a:ext cx="2183427" cy="2183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393CCDDD-D298-416E-972F-E57D600EB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1481" y="5591927"/>
            <a:ext cx="2708865" cy="2708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903730"/>
            <a:chOff x="0" y="-76200"/>
            <a:chExt cx="25603200" cy="2538307"/>
          </a:xfrm>
        </p:grpSpPr>
        <p:sp>
          <p:nvSpPr>
            <p:cNvPr id="3" name="AutoShape 3"/>
            <p:cNvSpPr/>
            <p:nvPr/>
          </p:nvSpPr>
          <p:spPr>
            <a:xfrm>
              <a:off x="0" y="23266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8637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6000" dirty="0">
                  <a:solidFill>
                    <a:srgbClr val="7E6B73"/>
                  </a:solidFill>
                  <a:latin typeface="Open Sans Bold"/>
                </a:rPr>
                <a:t>PROGRESS SUMMARY</a:t>
              </a:r>
            </a:p>
            <a:p>
              <a:pPr algn="l">
                <a:lnSpc>
                  <a:spcPts val="5040"/>
                </a:lnSpc>
              </a:pPr>
              <a:r>
                <a:rPr lang="en-US" sz="4800" dirty="0">
                  <a:solidFill>
                    <a:srgbClr val="7E6B73"/>
                  </a:solidFill>
                  <a:latin typeface="Open Sans Bold"/>
                </a:rPr>
                <a:t>TASK SHARING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6055930"/>
            <a:ext cx="18694400" cy="4540676"/>
            <a:chOff x="0" y="0"/>
            <a:chExt cx="24925867" cy="6054235"/>
          </a:xfrm>
        </p:grpSpPr>
        <p:sp>
          <p:nvSpPr>
            <p:cNvPr id="6" name="AutoShape 6"/>
            <p:cNvSpPr/>
            <p:nvPr/>
          </p:nvSpPr>
          <p:spPr>
            <a:xfrm>
              <a:off x="0" y="3686695"/>
              <a:ext cx="24925867" cy="2367541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33973" y="4436380"/>
              <a:ext cx="21103588" cy="434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4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33973" y="114300"/>
              <a:ext cx="21428708" cy="26728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3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45424" y="2604135"/>
            <a:ext cx="4355397" cy="6190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29"/>
              </a:lnSpc>
            </a:pPr>
            <a:r>
              <a:rPr lang="en-US" sz="4378" dirty="0">
                <a:solidFill>
                  <a:srgbClr val="000000"/>
                </a:solidFill>
                <a:latin typeface="Arimo"/>
              </a:rPr>
              <a:t>FERHAT TEMUR</a:t>
            </a:r>
          </a:p>
          <a:p>
            <a:pPr marL="571500" indent="-571500">
              <a:lnSpc>
                <a:spcPts val="6129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Calibri"/>
                <a:ea typeface="Arimo"/>
                <a:cs typeface="Arimo"/>
              </a:rPr>
              <a:t>Hint</a:t>
            </a:r>
          </a:p>
          <a:p>
            <a:pPr marL="571500" indent="-571500">
              <a:lnSpc>
                <a:spcPts val="6129"/>
              </a:lnSpc>
              <a:buFont typeface="Arial"/>
              <a:buChar char="•"/>
            </a:pPr>
            <a:r>
              <a:rPr lang="en-US" sz="4400" dirty="0">
                <a:ea typeface="+mn-lt"/>
                <a:cs typeface="+mn-lt"/>
              </a:rPr>
              <a:t>Creating the necessary variables, structures</a:t>
            </a:r>
            <a:endParaRPr lang="en-US" sz="4350" b="1" dirty="0">
              <a:cs typeface="Calibri"/>
            </a:endParaRPr>
          </a:p>
          <a:p>
            <a:pPr marL="571500" indent="-571500">
              <a:lnSpc>
                <a:spcPts val="6129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Calibri"/>
                <a:ea typeface="Arimo"/>
                <a:cs typeface="Calibri"/>
              </a:rPr>
              <a:t>String Mode</a:t>
            </a:r>
          </a:p>
          <a:p>
            <a:pPr algn="ctr">
              <a:lnSpc>
                <a:spcPts val="6129"/>
              </a:lnSpc>
            </a:pPr>
            <a:endParaRPr lang="en-US" sz="4378" dirty="0">
              <a:solidFill>
                <a:srgbClr val="000000"/>
              </a:solidFill>
              <a:latin typeface="Arimo"/>
              <a:ea typeface="Arimo"/>
              <a:cs typeface="Arim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548490" y="2577572"/>
            <a:ext cx="5346655" cy="4701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03"/>
              </a:lnSpc>
            </a:pPr>
            <a:r>
              <a:rPr lang="en-US" sz="4430">
                <a:solidFill>
                  <a:srgbClr val="000000"/>
                </a:solidFill>
                <a:latin typeface="Arimo"/>
              </a:rPr>
              <a:t>DENİZ KÜÇÜKKARA</a:t>
            </a:r>
          </a:p>
          <a:p>
            <a:pPr>
              <a:lnSpc>
                <a:spcPts val="6203"/>
              </a:lnSpc>
            </a:pPr>
            <a:r>
              <a:rPr lang="tr-TR" sz="4800"/>
              <a:t>• </a:t>
            </a:r>
            <a:r>
              <a:rPr lang="tr-TR" sz="4430">
                <a:solidFill>
                  <a:srgbClr val="000000"/>
                </a:solidFill>
                <a:latin typeface="Arimo"/>
              </a:rPr>
              <a:t>Play Mode(Cursor)</a:t>
            </a:r>
          </a:p>
          <a:p>
            <a:pPr>
              <a:lnSpc>
                <a:spcPts val="6203"/>
              </a:lnSpc>
            </a:pPr>
            <a:r>
              <a:rPr lang="tr-TR" sz="4800"/>
              <a:t>• </a:t>
            </a:r>
            <a:r>
              <a:rPr lang="tr-TR" sz="4430">
                <a:solidFill>
                  <a:srgbClr val="000000"/>
                </a:solidFill>
                <a:latin typeface="Arimo"/>
              </a:rPr>
              <a:t>Game ending</a:t>
            </a:r>
          </a:p>
          <a:p>
            <a:pPr>
              <a:lnSpc>
                <a:spcPts val="6203"/>
              </a:lnSpc>
            </a:pPr>
            <a:r>
              <a:rPr lang="tr-TR" sz="4800"/>
              <a:t>• </a:t>
            </a:r>
            <a:r>
              <a:rPr lang="tr-TR" sz="4430">
                <a:solidFill>
                  <a:srgbClr val="000000"/>
                </a:solidFill>
                <a:latin typeface="Arimo"/>
              </a:rPr>
              <a:t>Move functions</a:t>
            </a:r>
          </a:p>
          <a:p>
            <a:pPr>
              <a:lnSpc>
                <a:spcPts val="6203"/>
              </a:lnSpc>
            </a:pPr>
            <a:endParaRPr lang="en-US" sz="4430">
              <a:solidFill>
                <a:srgbClr val="000000"/>
              </a:solidFill>
              <a:latin typeface="Arimo"/>
            </a:endParaRPr>
          </a:p>
          <a:p>
            <a:pPr algn="ctr">
              <a:lnSpc>
                <a:spcPts val="6203"/>
              </a:lnSpc>
            </a:pPr>
            <a:endParaRPr lang="en-US" sz="4430">
              <a:solidFill>
                <a:srgbClr val="000000"/>
              </a:solidFill>
              <a:latin typeface="Arimo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200300" y="2604135"/>
            <a:ext cx="5037133" cy="7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29"/>
              </a:lnSpc>
            </a:pPr>
            <a:r>
              <a:rPr lang="en-US" sz="4378">
                <a:solidFill>
                  <a:srgbClr val="000000"/>
                </a:solidFill>
                <a:latin typeface="Arimo"/>
              </a:rPr>
              <a:t>ALİ ŞİYAR ARSLAN</a:t>
            </a: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C26862CA-713F-4A0F-B22B-83ABAF20E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9748" y="68796"/>
            <a:ext cx="4355397" cy="22468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Metin kutusu 14">
            <a:extLst>
              <a:ext uri="{FF2B5EF4-FFF2-40B4-BE49-F238E27FC236}">
                <a16:creationId xmlns:a16="http://schemas.microsoft.com/office/drawing/2014/main" id="{81B5B14C-3F53-45AC-9182-9CECCFA7EF67}"/>
              </a:ext>
            </a:extLst>
          </p:cNvPr>
          <p:cNvSpPr txBox="1"/>
          <p:nvPr/>
        </p:nvSpPr>
        <p:spPr>
          <a:xfrm>
            <a:off x="6400800" y="3848100"/>
            <a:ext cx="4495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400" dirty="0"/>
              <a:t>• </a:t>
            </a:r>
            <a:r>
              <a:rPr lang="tr-TR" sz="4400" dirty="0" err="1"/>
              <a:t>String</a:t>
            </a:r>
            <a:r>
              <a:rPr lang="tr-TR" sz="4400" dirty="0"/>
              <a:t> </a:t>
            </a:r>
            <a:r>
              <a:rPr lang="tr-TR" sz="4400" dirty="0" err="1"/>
              <a:t>mode</a:t>
            </a:r>
            <a:endParaRPr lang="tr-TR" sz="4400" dirty="0"/>
          </a:p>
          <a:p>
            <a:r>
              <a:rPr lang="tr-TR" sz="4400" dirty="0"/>
              <a:t>• Demo </a:t>
            </a:r>
            <a:r>
              <a:rPr lang="tr-TR" sz="4400" dirty="0" err="1"/>
              <a:t>mode</a:t>
            </a:r>
            <a:endParaRPr lang="tr-TR" sz="4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903730"/>
            <a:chOff x="0" y="-76200"/>
            <a:chExt cx="25603200" cy="2538307"/>
          </a:xfrm>
        </p:grpSpPr>
        <p:sp>
          <p:nvSpPr>
            <p:cNvPr id="3" name="AutoShape 3"/>
            <p:cNvSpPr/>
            <p:nvPr/>
          </p:nvSpPr>
          <p:spPr>
            <a:xfrm>
              <a:off x="0" y="23266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914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880"/>
                </a:lnSpc>
              </a:pPr>
              <a:r>
                <a:rPr lang="en-US" sz="6000" dirty="0">
                  <a:solidFill>
                    <a:srgbClr val="7E6B73"/>
                  </a:solidFill>
                  <a:latin typeface="Open Sans Bold"/>
                </a:rPr>
                <a:t>PROGRESS SUMMARY</a:t>
              </a:r>
            </a:p>
            <a:p>
              <a:pPr algn="l">
                <a:lnSpc>
                  <a:spcPts val="5040"/>
                </a:lnSpc>
              </a:pPr>
              <a:r>
                <a:rPr lang="en-US" sz="4800" dirty="0">
                  <a:solidFill>
                    <a:srgbClr val="7E6B73"/>
                  </a:solidFill>
                  <a:latin typeface="Open Sans Bold"/>
                </a:rPr>
                <a:t>SCHEDULE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393" y="6148256"/>
            <a:ext cx="18266254" cy="4135200"/>
            <a:chOff x="0" y="123825"/>
            <a:chExt cx="25490130" cy="6025007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490130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41690" y="2460921"/>
            <a:ext cx="8645668" cy="49642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800" dirty="0">
                <a:solidFill>
                  <a:srgbClr val="000000"/>
                </a:solidFill>
                <a:latin typeface="Calibri"/>
                <a:cs typeface="Calibri"/>
              </a:rPr>
              <a:t>1. Week:</a:t>
            </a:r>
          </a:p>
          <a:p>
            <a:pPr marL="863600" lvl="1" indent="-431800">
              <a:lnSpc>
                <a:spcPts val="5600"/>
              </a:lnSpc>
              <a:buFont typeface="Arial"/>
              <a:buChar char="•"/>
            </a:pPr>
            <a:r>
              <a:rPr lang="en-US" sz="4800" dirty="0">
                <a:solidFill>
                  <a:srgbClr val="000000"/>
                </a:solidFill>
                <a:latin typeface="Calibri"/>
                <a:cs typeface="Calibri"/>
              </a:rPr>
              <a:t> Meeting with project partner.</a:t>
            </a:r>
          </a:p>
          <a:p>
            <a:pPr marL="863600" lvl="1" indent="-431800">
              <a:lnSpc>
                <a:spcPts val="5600"/>
              </a:lnSpc>
              <a:buFont typeface="Arial"/>
              <a:buChar char="•"/>
            </a:pPr>
            <a:r>
              <a:rPr lang="en-US" sz="4800" dirty="0">
                <a:solidFill>
                  <a:srgbClr val="000000"/>
                </a:solidFill>
                <a:latin typeface="Calibri"/>
                <a:cs typeface="Calibri"/>
              </a:rPr>
              <a:t>Analyzing project and creating the necessary variables, structures.</a:t>
            </a:r>
          </a:p>
          <a:p>
            <a:pPr>
              <a:lnSpc>
                <a:spcPts val="5600"/>
              </a:lnSpc>
            </a:pPr>
            <a:endParaRPr lang="en-US" sz="4000" dirty="0">
              <a:solidFill>
                <a:srgbClr val="000000"/>
              </a:solidFill>
              <a:latin typeface="Arimo"/>
            </a:endParaRPr>
          </a:p>
          <a:p>
            <a:pPr algn="ctr">
              <a:lnSpc>
                <a:spcPts val="5162"/>
              </a:lnSpc>
            </a:pPr>
            <a:endParaRPr lang="en-US" sz="4000" dirty="0">
              <a:solidFill>
                <a:srgbClr val="000000"/>
              </a:solidFill>
              <a:latin typeface="Arim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135799" y="2570281"/>
            <a:ext cx="9449054" cy="4444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800" dirty="0">
                <a:solidFill>
                  <a:srgbClr val="000000"/>
                </a:solidFill>
                <a:latin typeface="Calibri"/>
                <a:cs typeface="Calibri"/>
              </a:rPr>
              <a:t>2. Week</a:t>
            </a:r>
            <a:r>
              <a:rPr lang="tr-TR" sz="4800" dirty="0">
                <a:solidFill>
                  <a:srgbClr val="000000"/>
                </a:solidFill>
                <a:latin typeface="Calibri"/>
                <a:cs typeface="Calibri"/>
              </a:rPr>
              <a:t>:</a:t>
            </a:r>
            <a:endParaRPr lang="tr-TR" sz="4800">
              <a:solidFill>
                <a:srgbClr val="000000"/>
              </a:solidFill>
              <a:latin typeface="Calibri"/>
              <a:ea typeface="Arimo"/>
              <a:cs typeface="Calibri"/>
            </a:endParaRPr>
          </a:p>
          <a:p>
            <a:pPr>
              <a:lnSpc>
                <a:spcPts val="5880"/>
              </a:lnSpc>
            </a:pPr>
            <a:r>
              <a:rPr lang="tr-TR" sz="4800" dirty="0"/>
              <a:t>• </a:t>
            </a:r>
            <a:r>
              <a:rPr lang="en-US" sz="4800" dirty="0"/>
              <a:t>Coding the Play mode of the game. </a:t>
            </a:r>
            <a:r>
              <a:rPr lang="tr-TR" sz="4800" dirty="0"/>
              <a:t>• </a:t>
            </a:r>
            <a:r>
              <a:rPr lang="en-US" sz="4800" dirty="0"/>
              <a:t>Moving the cursor. Simple string movements.</a:t>
            </a:r>
            <a:endParaRPr lang="tr-TR" sz="4800" dirty="0"/>
          </a:p>
          <a:p>
            <a:pPr>
              <a:lnSpc>
                <a:spcPts val="5880"/>
              </a:lnSpc>
            </a:pPr>
            <a:endParaRPr lang="en-US" sz="4200" dirty="0">
              <a:solidFill>
                <a:srgbClr val="000000"/>
              </a:solidFill>
              <a:latin typeface="Arimo"/>
            </a:endParaRPr>
          </a:p>
          <a:p>
            <a:pPr marL="863600" lvl="1" indent="-431800">
              <a:lnSpc>
                <a:spcPts val="5600"/>
              </a:lnSpc>
              <a:buFont typeface="Arial"/>
              <a:buChar char="•"/>
            </a:pPr>
            <a:endParaRPr lang="en-US" sz="4200" dirty="0">
              <a:solidFill>
                <a:srgbClr val="000000"/>
              </a:solidFill>
              <a:latin typeface="Arimo"/>
            </a:endParaRPr>
          </a:p>
        </p:txBody>
      </p:sp>
      <p:pic>
        <p:nvPicPr>
          <p:cNvPr id="11" name="Resim 11" descr="iç mekan, nesne, tablo, oturma içeren bir resim&#10;&#10;Açıklama otomatik olarak oluşturuldu">
            <a:extLst>
              <a:ext uri="{FF2B5EF4-FFF2-40B4-BE49-F238E27FC236}">
                <a16:creationId xmlns:a16="http://schemas.microsoft.com/office/drawing/2014/main" id="{CEBE3142-9FC7-4D6C-8D23-D9D3348CA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7344" y="-7703"/>
            <a:ext cx="2414392" cy="247363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903730"/>
            <a:chOff x="0" y="-76200"/>
            <a:chExt cx="25603200" cy="2538307"/>
          </a:xfrm>
        </p:grpSpPr>
        <p:sp>
          <p:nvSpPr>
            <p:cNvPr id="3" name="AutoShape 3"/>
            <p:cNvSpPr/>
            <p:nvPr/>
          </p:nvSpPr>
          <p:spPr>
            <a:xfrm>
              <a:off x="0" y="23266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914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6000" dirty="0">
                  <a:solidFill>
                    <a:srgbClr val="7E6B73"/>
                  </a:solidFill>
                  <a:latin typeface="Open Sans Bold"/>
                </a:rPr>
                <a:t>PROGRESS SUMMARY</a:t>
              </a:r>
            </a:p>
            <a:p>
              <a:pPr algn="l">
                <a:lnSpc>
                  <a:spcPts val="5040"/>
                </a:lnSpc>
              </a:pPr>
              <a:r>
                <a:rPr lang="en-US" sz="4800" dirty="0">
                  <a:solidFill>
                    <a:srgbClr val="7E6B73"/>
                  </a:solidFill>
                  <a:latin typeface="Open Sans Bold"/>
                </a:rPr>
                <a:t>SCHEDULE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65100" y="5981700"/>
            <a:ext cx="18986500" cy="4611625"/>
            <a:chOff x="0" y="0"/>
            <a:chExt cx="25315333" cy="6148833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89340" y="3013371"/>
            <a:ext cx="9449054" cy="3009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61"/>
              </a:lnSpc>
            </a:pPr>
            <a:r>
              <a:rPr lang="en-US" sz="4258" dirty="0">
                <a:solidFill>
                  <a:srgbClr val="000000"/>
                </a:solidFill>
                <a:latin typeface="Arimo"/>
              </a:rPr>
              <a:t>3. Week</a:t>
            </a:r>
            <a:r>
              <a:rPr lang="tr-TR" sz="4258" dirty="0">
                <a:solidFill>
                  <a:srgbClr val="000000"/>
                </a:solidFill>
                <a:latin typeface="Arimo"/>
              </a:rPr>
              <a:t>:</a:t>
            </a:r>
          </a:p>
          <a:p>
            <a:pPr>
              <a:lnSpc>
                <a:spcPts val="5961"/>
              </a:lnSpc>
            </a:pPr>
            <a:r>
              <a:rPr lang="tr-TR" sz="4400" dirty="0"/>
              <a:t>•</a:t>
            </a:r>
            <a:r>
              <a:rPr lang="en-US" sz="4400" dirty="0"/>
              <a:t>Controlling a move according to the rules of chess.</a:t>
            </a:r>
            <a:endParaRPr lang="en-US" sz="4258" dirty="0">
              <a:solidFill>
                <a:srgbClr val="000000"/>
              </a:solidFill>
              <a:latin typeface="Arimo"/>
            </a:endParaRPr>
          </a:p>
          <a:p>
            <a:pPr>
              <a:lnSpc>
                <a:spcPts val="5961"/>
              </a:lnSpc>
            </a:pPr>
            <a:endParaRPr lang="en-US" sz="4258" dirty="0">
              <a:solidFill>
                <a:srgbClr val="000000"/>
              </a:solidFill>
              <a:latin typeface="Arim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141902" y="2828404"/>
            <a:ext cx="9146099" cy="56833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646"/>
              </a:lnSpc>
              <a:spcBef>
                <a:spcPct val="0"/>
              </a:spcBef>
            </a:pPr>
            <a:r>
              <a:rPr lang="en-US" sz="4032" dirty="0">
                <a:solidFill>
                  <a:srgbClr val="000000"/>
                </a:solidFill>
                <a:latin typeface="Arimo"/>
              </a:rPr>
              <a:t>4. Week</a:t>
            </a:r>
            <a:r>
              <a:rPr lang="tr-TR" sz="4032" dirty="0">
                <a:solidFill>
                  <a:srgbClr val="000000"/>
                </a:solidFill>
                <a:latin typeface="Arimo"/>
              </a:rPr>
              <a:t>:</a:t>
            </a:r>
          </a:p>
          <a:p>
            <a:pPr>
              <a:lnSpc>
                <a:spcPts val="5646"/>
              </a:lnSpc>
              <a:spcBef>
                <a:spcPct val="0"/>
              </a:spcBef>
            </a:pPr>
            <a:r>
              <a:rPr lang="tr-TR" sz="4400" dirty="0"/>
              <a:t>• </a:t>
            </a:r>
            <a:r>
              <a:rPr lang="en-US" sz="4400" dirty="0"/>
              <a:t>Demo mode. Reading chess file. </a:t>
            </a:r>
            <a:endParaRPr lang="tr-TR" sz="4400" dirty="0"/>
          </a:p>
          <a:p>
            <a:pPr>
              <a:lnSpc>
                <a:spcPts val="5646"/>
              </a:lnSpc>
              <a:spcBef>
                <a:spcPct val="0"/>
              </a:spcBef>
            </a:pPr>
            <a:r>
              <a:rPr lang="tr-TR" sz="4400" dirty="0"/>
              <a:t>• </a:t>
            </a:r>
            <a:r>
              <a:rPr lang="en-US" sz="4400" dirty="0"/>
              <a:t>Writing chess file. Hint. </a:t>
            </a:r>
            <a:endParaRPr lang="tr-TR" sz="4400" dirty="0"/>
          </a:p>
          <a:p>
            <a:pPr>
              <a:lnSpc>
                <a:spcPts val="5646"/>
              </a:lnSpc>
              <a:spcBef>
                <a:spcPct val="0"/>
              </a:spcBef>
            </a:pPr>
            <a:r>
              <a:rPr lang="tr-TR" sz="4400" dirty="0"/>
              <a:t>• </a:t>
            </a:r>
            <a:r>
              <a:rPr lang="en-US" sz="4400" dirty="0"/>
              <a:t>Special moves</a:t>
            </a:r>
            <a:endParaRPr lang="tr-TR" sz="4032" dirty="0">
              <a:solidFill>
                <a:srgbClr val="000000"/>
              </a:solidFill>
              <a:latin typeface="Arimo"/>
            </a:endParaRPr>
          </a:p>
          <a:p>
            <a:pPr>
              <a:lnSpc>
                <a:spcPts val="5646"/>
              </a:lnSpc>
              <a:spcBef>
                <a:spcPct val="0"/>
              </a:spcBef>
            </a:pPr>
            <a:r>
              <a:rPr lang="tr-TR" sz="4000" dirty="0"/>
              <a:t>• </a:t>
            </a:r>
            <a:r>
              <a:rPr lang="en-US" sz="4032" dirty="0">
                <a:solidFill>
                  <a:srgbClr val="000000"/>
                </a:solidFill>
                <a:latin typeface="Arimo"/>
              </a:rPr>
              <a:t>Testing and Debugging the application.</a:t>
            </a:r>
            <a:r>
              <a:rPr lang="tr-TR" sz="4000" dirty="0"/>
              <a:t> </a:t>
            </a:r>
          </a:p>
          <a:p>
            <a:pPr>
              <a:lnSpc>
                <a:spcPts val="5646"/>
              </a:lnSpc>
              <a:spcBef>
                <a:spcPct val="0"/>
              </a:spcBef>
            </a:pPr>
            <a:r>
              <a:rPr lang="tr-TR" sz="4000" dirty="0"/>
              <a:t>• </a:t>
            </a:r>
            <a:r>
              <a:rPr lang="en-US" sz="4032" dirty="0">
                <a:solidFill>
                  <a:srgbClr val="000000"/>
                </a:solidFill>
                <a:latin typeface="Arimo"/>
              </a:rPr>
              <a:t>Preparing for the presentation. Designing Poster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903730"/>
            <a:chOff x="0" y="-76200"/>
            <a:chExt cx="25603200" cy="2538307"/>
          </a:xfrm>
        </p:grpSpPr>
        <p:sp>
          <p:nvSpPr>
            <p:cNvPr id="3" name="AutoShape 3"/>
            <p:cNvSpPr/>
            <p:nvPr/>
          </p:nvSpPr>
          <p:spPr>
            <a:xfrm>
              <a:off x="0" y="23266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914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880"/>
                </a:lnSpc>
              </a:pPr>
              <a:r>
                <a:rPr lang="en-US" sz="6000" dirty="0">
                  <a:solidFill>
                    <a:srgbClr val="7E6B73"/>
                  </a:solidFill>
                  <a:latin typeface="Open Sans Bold"/>
                </a:rPr>
                <a:t>PROGRESS SUMMARY</a:t>
              </a:r>
            </a:p>
            <a:p>
              <a:pPr algn="l">
                <a:lnSpc>
                  <a:spcPts val="5040"/>
                </a:lnSpc>
              </a:pPr>
              <a:r>
                <a:rPr lang="en-US" sz="4800" dirty="0">
                  <a:solidFill>
                    <a:srgbClr val="7E6B73"/>
                  </a:solidFill>
                  <a:latin typeface="Open Sans Bold"/>
                </a:rPr>
                <a:t>COMPLETED TASKS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92100" y="5984982"/>
            <a:ext cx="18986500" cy="4611625"/>
            <a:chOff x="0" y="0"/>
            <a:chExt cx="25315333" cy="6148833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84759" y="1221669"/>
            <a:ext cx="18064163" cy="7962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endParaRPr lang="tr-TR" sz="3600" dirty="0"/>
          </a:p>
          <a:p>
            <a:pPr algn="ctr">
              <a:lnSpc>
                <a:spcPts val="5040"/>
              </a:lnSpc>
            </a:pPr>
            <a:r>
              <a:rPr lang="tr-TR" sz="3600" dirty="0"/>
              <a:t> </a:t>
            </a:r>
            <a:endParaRPr lang="en-US" sz="3600" dirty="0">
              <a:latin typeface="Arimo"/>
              <a:ea typeface="Arimo"/>
              <a:cs typeface="Arimo"/>
            </a:endParaRPr>
          </a:p>
          <a:p>
            <a:r>
              <a:rPr lang="tr-TR" sz="4000" dirty="0"/>
              <a:t>• </a:t>
            </a:r>
            <a:r>
              <a:rPr lang="tr-TR" sz="4000" dirty="0" err="1"/>
              <a:t>Creating</a:t>
            </a:r>
            <a:r>
              <a:rPr lang="tr-TR" sz="4000" dirty="0"/>
              <a:t> </a:t>
            </a:r>
            <a:r>
              <a:rPr lang="tr-TR" sz="4000" dirty="0" err="1"/>
              <a:t>the</a:t>
            </a:r>
            <a:r>
              <a:rPr lang="tr-TR" sz="4000" dirty="0"/>
              <a:t> </a:t>
            </a:r>
            <a:r>
              <a:rPr lang="tr-TR" sz="4000" dirty="0" err="1"/>
              <a:t>necessary</a:t>
            </a:r>
            <a:r>
              <a:rPr lang="tr-TR" sz="4000" dirty="0"/>
              <a:t> </a:t>
            </a:r>
            <a:r>
              <a:rPr lang="tr-TR" sz="4000" dirty="0" err="1"/>
              <a:t>variables</a:t>
            </a:r>
            <a:endParaRPr lang="tr-TR" sz="4000" dirty="0">
              <a:cs typeface="Calibri"/>
            </a:endParaRPr>
          </a:p>
          <a:p>
            <a:endParaRPr lang="tr-TR" sz="4000" dirty="0">
              <a:cs typeface="Calibri"/>
            </a:endParaRPr>
          </a:p>
          <a:p>
            <a:r>
              <a:rPr lang="tr-TR" sz="4000" dirty="0"/>
              <a:t>• T</a:t>
            </a:r>
            <a:r>
              <a:rPr lang="en-US" sz="4000" dirty="0"/>
              <a:t>he movement of the game elements in accordance with the game rules and the capture process.</a:t>
            </a:r>
            <a:endParaRPr lang="en-US" sz="4000" dirty="0">
              <a:cs typeface="Calibri"/>
            </a:endParaRPr>
          </a:p>
          <a:p>
            <a:endParaRPr lang="en-US" sz="4000" dirty="0">
              <a:cs typeface="Calibri"/>
            </a:endParaRPr>
          </a:p>
          <a:p>
            <a:r>
              <a:rPr lang="tr-TR" sz="4000" dirty="0"/>
              <a:t>• Play </a:t>
            </a:r>
            <a:r>
              <a:rPr lang="tr-TR" sz="4000" dirty="0" err="1"/>
              <a:t>Mode</a:t>
            </a:r>
            <a:r>
              <a:rPr lang="tr-TR" sz="4000" dirty="0"/>
              <a:t>                                                         </a:t>
            </a:r>
            <a:r>
              <a:rPr lang="tr-TR" sz="4000" dirty="0">
                <a:ea typeface="+mn-lt"/>
                <a:cs typeface="+mn-lt"/>
              </a:rPr>
              <a:t>  •</a:t>
            </a:r>
            <a:r>
              <a:rPr lang="tr-TR" sz="4000" dirty="0"/>
              <a:t>  </a:t>
            </a:r>
            <a:r>
              <a:rPr lang="tr-TR" sz="4000" dirty="0" err="1"/>
              <a:t>String</a:t>
            </a:r>
            <a:r>
              <a:rPr lang="tr-TR" sz="4000" dirty="0"/>
              <a:t> </a:t>
            </a:r>
            <a:r>
              <a:rPr lang="tr-TR" sz="4000" dirty="0" err="1"/>
              <a:t>Mode</a:t>
            </a:r>
            <a:endParaRPr lang="tr-TR" sz="4000" dirty="0">
              <a:cs typeface="Calibri"/>
            </a:endParaRPr>
          </a:p>
          <a:p>
            <a:r>
              <a:rPr lang="tr-TR" sz="4000" dirty="0"/>
              <a:t>• Demo </a:t>
            </a:r>
            <a:r>
              <a:rPr lang="tr-TR" sz="4000" dirty="0" err="1"/>
              <a:t>Mode</a:t>
            </a:r>
            <a:r>
              <a:rPr lang="tr-TR" sz="4000" dirty="0"/>
              <a:t>                                                      </a:t>
            </a:r>
            <a:r>
              <a:rPr lang="tr-TR" sz="4000" dirty="0">
                <a:ea typeface="+mn-lt"/>
                <a:cs typeface="+mn-lt"/>
              </a:rPr>
              <a:t>  •</a:t>
            </a:r>
            <a:r>
              <a:rPr lang="tr-TR" sz="4000" dirty="0"/>
              <a:t>  C</a:t>
            </a:r>
            <a:r>
              <a:rPr lang="en-US" sz="4000" dirty="0" err="1">
                <a:ea typeface="+mn-lt"/>
                <a:cs typeface="+mn-lt"/>
              </a:rPr>
              <a:t>ontrol</a:t>
            </a:r>
            <a:r>
              <a:rPr lang="en-US" sz="4000" dirty="0">
                <a:ea typeface="+mn-lt"/>
                <a:cs typeface="+mn-lt"/>
              </a:rPr>
              <a:t> of capture of the king.</a:t>
            </a:r>
            <a:endParaRPr lang="tr-TR" sz="4000" dirty="0">
              <a:ea typeface="+mn-lt"/>
              <a:cs typeface="+mn-lt"/>
            </a:endParaRPr>
          </a:p>
          <a:p>
            <a:r>
              <a:rPr lang="en-US" sz="4000" dirty="0">
                <a:ea typeface="+mn-lt"/>
                <a:cs typeface="+mn-lt"/>
              </a:rPr>
              <a:t>• Determining the end of the game.                  •</a:t>
            </a:r>
            <a:r>
              <a:rPr lang="tr-TR" sz="4000" dirty="0">
                <a:ea typeface="+mn-lt"/>
                <a:cs typeface="+mn-lt"/>
              </a:rPr>
              <a:t> </a:t>
            </a:r>
            <a:r>
              <a:rPr lang="en-US" sz="4000" dirty="0">
                <a:ea typeface="+mn-lt"/>
                <a:cs typeface="+mn-lt"/>
              </a:rPr>
              <a:t>Determining end of the game.</a:t>
            </a:r>
            <a:endParaRPr lang="tr-TR" sz="4000" dirty="0">
              <a:ea typeface="+mn-lt"/>
              <a:cs typeface="+mn-lt"/>
            </a:endParaRPr>
          </a:p>
          <a:p>
            <a:r>
              <a:rPr lang="tr-TR" sz="4000" dirty="0">
                <a:ea typeface="+mn-lt"/>
                <a:cs typeface="+mn-lt"/>
              </a:rPr>
              <a:t>• </a:t>
            </a:r>
            <a:r>
              <a:rPr lang="tr-TR" sz="4000" dirty="0" err="1">
                <a:ea typeface="+mn-lt"/>
                <a:cs typeface="+mn-lt"/>
              </a:rPr>
              <a:t>Testing</a:t>
            </a:r>
            <a:r>
              <a:rPr lang="tr-TR" sz="4000" dirty="0">
                <a:ea typeface="+mn-lt"/>
                <a:cs typeface="+mn-lt"/>
              </a:rPr>
              <a:t> </a:t>
            </a:r>
            <a:r>
              <a:rPr lang="tr-TR" sz="4000" dirty="0" err="1">
                <a:ea typeface="+mn-lt"/>
                <a:cs typeface="+mn-lt"/>
              </a:rPr>
              <a:t>code</a:t>
            </a:r>
            <a:r>
              <a:rPr lang="tr-TR" sz="4000" dirty="0">
                <a:ea typeface="+mn-lt"/>
                <a:cs typeface="+mn-lt"/>
              </a:rPr>
              <a:t>                                                         •  </a:t>
            </a:r>
            <a:r>
              <a:rPr lang="tr-TR" sz="4000" dirty="0" err="1">
                <a:ea typeface="+mn-lt"/>
                <a:cs typeface="+mn-lt"/>
              </a:rPr>
              <a:t>Loading</a:t>
            </a:r>
            <a:r>
              <a:rPr lang="tr-TR" sz="4000" dirty="0">
                <a:ea typeface="+mn-lt"/>
                <a:cs typeface="+mn-lt"/>
              </a:rPr>
              <a:t> </a:t>
            </a:r>
            <a:r>
              <a:rPr lang="tr-TR" sz="4000" dirty="0" err="1">
                <a:ea typeface="+mn-lt"/>
                <a:cs typeface="+mn-lt"/>
              </a:rPr>
              <a:t>codes</a:t>
            </a:r>
            <a:endParaRPr lang="tr-TR" sz="4000" dirty="0">
              <a:ea typeface="+mn-lt"/>
              <a:cs typeface="+mn-lt"/>
            </a:endParaRPr>
          </a:p>
          <a:p>
            <a:endParaRPr lang="en-US" sz="3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algn="ctr">
              <a:lnSpc>
                <a:spcPts val="5040"/>
              </a:lnSpc>
            </a:pPr>
            <a:endParaRPr lang="en-US" sz="3600" dirty="0">
              <a:solidFill>
                <a:srgbClr val="000000"/>
              </a:solidFill>
              <a:latin typeface="Arimo"/>
              <a:ea typeface="Arimo"/>
              <a:cs typeface="Arim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652441"/>
            <a:ext cx="19202400" cy="1903730"/>
            <a:chOff x="0" y="-76200"/>
            <a:chExt cx="25603200" cy="2538307"/>
          </a:xfrm>
        </p:grpSpPr>
        <p:sp>
          <p:nvSpPr>
            <p:cNvPr id="3" name="AutoShape 3"/>
            <p:cNvSpPr/>
            <p:nvPr/>
          </p:nvSpPr>
          <p:spPr>
            <a:xfrm>
              <a:off x="0" y="2326640"/>
              <a:ext cx="25603200" cy="135467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79600" y="-76200"/>
              <a:ext cx="21738131" cy="1914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80"/>
                </a:lnSpc>
              </a:pPr>
              <a:r>
                <a:rPr lang="en-US" sz="6000" dirty="0">
                  <a:solidFill>
                    <a:srgbClr val="7E6B73"/>
                  </a:solidFill>
                  <a:latin typeface="Open Sans Bold"/>
                </a:rPr>
                <a:t>PROGRESS SUMMARY</a:t>
              </a:r>
            </a:p>
            <a:p>
              <a:pPr algn="l">
                <a:lnSpc>
                  <a:spcPts val="5040"/>
                </a:lnSpc>
              </a:pPr>
              <a:r>
                <a:rPr lang="en-US" sz="4800" dirty="0">
                  <a:solidFill>
                    <a:srgbClr val="7E6B73"/>
                  </a:solidFill>
                  <a:latin typeface="Open Sans Bold"/>
                </a:rPr>
                <a:t>INCOMPLETE TASKS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92100" y="5984982"/>
            <a:ext cx="18986500" cy="4611625"/>
            <a:chOff x="0" y="0"/>
            <a:chExt cx="25315333" cy="6148833"/>
          </a:xfrm>
        </p:grpSpPr>
        <p:sp>
          <p:nvSpPr>
            <p:cNvPr id="6" name="AutoShape 6"/>
            <p:cNvSpPr/>
            <p:nvPr/>
          </p:nvSpPr>
          <p:spPr>
            <a:xfrm>
              <a:off x="0" y="3744299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61067" y="4496620"/>
              <a:ext cx="21433331" cy="449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61067" y="123825"/>
              <a:ext cx="21763531" cy="270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371600" y="4209149"/>
            <a:ext cx="13487400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tr-TR" sz="4800" dirty="0"/>
              <a:t>• </a:t>
            </a:r>
            <a:r>
              <a:rPr lang="tr-TR" sz="4800" dirty="0">
                <a:solidFill>
                  <a:srgbClr val="000000"/>
                </a:solidFill>
                <a:latin typeface="Arimo"/>
              </a:rPr>
              <a:t>W</a:t>
            </a:r>
            <a:r>
              <a:rPr lang="en-US" sz="4800" dirty="0">
                <a:solidFill>
                  <a:srgbClr val="000000"/>
                </a:solidFill>
                <a:latin typeface="Arimo"/>
              </a:rPr>
              <a:t>e could not do the hint part of the game.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667</Words>
  <Application>Microsoft Office PowerPoint</Application>
  <PresentationFormat>Özel</PresentationFormat>
  <Paragraphs>120</Paragraphs>
  <Slides>22</Slides>
  <Notes>0</Notes>
  <HiddenSlides>0</HiddenSlides>
  <MMClips>3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22</vt:i4>
      </vt:variant>
    </vt:vector>
  </HeadingPairs>
  <TitlesOfParts>
    <vt:vector size="29" baseType="lpstr">
      <vt:lpstr>Arimo</vt:lpstr>
      <vt:lpstr>Arial</vt:lpstr>
      <vt:lpstr>Calibri</vt:lpstr>
      <vt:lpstr>DejaVu Serif</vt:lpstr>
      <vt:lpstr>Open Sans Bold</vt:lpstr>
      <vt:lpstr>Arimo Bold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Deniz Küçükkara</dc:creator>
  <cp:lastModifiedBy>Deniz Küçükkara</cp:lastModifiedBy>
  <cp:revision>1</cp:revision>
  <dcterms:created xsi:type="dcterms:W3CDTF">2021-01-28T23:49:00Z</dcterms:created>
  <dcterms:modified xsi:type="dcterms:W3CDTF">2021-01-28T23:49:18Z</dcterms:modified>
</cp:coreProperties>
</file>

<file path=docProps/thumbnail.jpeg>
</file>